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sldIdLst>
    <p:sldId id="256" r:id="rId2"/>
    <p:sldId id="262" r:id="rId3"/>
    <p:sldId id="263" r:id="rId4"/>
    <p:sldId id="264" r:id="rId5"/>
    <p:sldId id="265" r:id="rId6"/>
    <p:sldId id="266" r:id="rId7"/>
    <p:sldId id="257" r:id="rId8"/>
    <p:sldId id="259" r:id="rId9"/>
    <p:sldId id="280" r:id="rId10"/>
    <p:sldId id="277" r:id="rId11"/>
    <p:sldId id="279" r:id="rId12"/>
    <p:sldId id="278" r:id="rId13"/>
    <p:sldId id="260" r:id="rId14"/>
    <p:sldId id="281" r:id="rId15"/>
    <p:sldId id="267" r:id="rId16"/>
    <p:sldId id="282" r:id="rId17"/>
    <p:sldId id="268" r:id="rId18"/>
    <p:sldId id="283" r:id="rId19"/>
    <p:sldId id="269" r:id="rId20"/>
    <p:sldId id="284" r:id="rId21"/>
    <p:sldId id="270" r:id="rId22"/>
    <p:sldId id="285" r:id="rId23"/>
    <p:sldId id="286" r:id="rId24"/>
    <p:sldId id="289" r:id="rId25"/>
    <p:sldId id="288" r:id="rId26"/>
    <p:sldId id="271" r:id="rId27"/>
    <p:sldId id="287" r:id="rId28"/>
    <p:sldId id="290" r:id="rId29"/>
    <p:sldId id="272" r:id="rId30"/>
    <p:sldId id="273" r:id="rId31"/>
    <p:sldId id="274" r:id="rId32"/>
    <p:sldId id="275" r:id="rId33"/>
    <p:sldId id="27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465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3/5/2019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27793537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6989182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3/5/2019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25308090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15435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3/5/2019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46021025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765553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150578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3/5/2019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71194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2A54C80-263E-416B-A8E0-580EDEADCBDC}" type="datetimeFigureOut">
              <a:rPr lang="en-US" smtClean="0"/>
              <a:t>3/5/2019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t>‹#›</a:t>
            </a:fld>
            <a:endParaRPr lang="en-US" dirty="0"/>
          </a:p>
        </p:txBody>
      </p:sp>
    </p:spTree>
    <p:extLst>
      <p:ext uri="{BB962C8B-B14F-4D97-AF65-F5344CB8AC3E}">
        <p14:creationId xmlns:p14="http://schemas.microsoft.com/office/powerpoint/2010/main" val="23764509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46004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3/5/2019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456461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15.jp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file:///C:\Users\Ofel.SALAMATIN-PC\Documents\Practice%20Teaching\Final%20Demonstration\AVENGERS%20Earths%20Mightiest%20Heroes.mp4"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12192000" cy="6908800"/>
          </a:xfrm>
          <a:prstGeom prst="rect">
            <a:avLst/>
          </a:prstGeom>
        </p:spPr>
      </p:pic>
      <p:sp>
        <p:nvSpPr>
          <p:cNvPr id="2" name="Title 1"/>
          <p:cNvSpPr>
            <a:spLocks noGrp="1"/>
          </p:cNvSpPr>
          <p:nvPr>
            <p:ph type="ctrTitle"/>
          </p:nvPr>
        </p:nvSpPr>
        <p:spPr>
          <a:xfrm>
            <a:off x="1674057" y="3263503"/>
            <a:ext cx="10058400" cy="2692400"/>
          </a:xfrm>
          <a:solidFill>
            <a:schemeClr val="bg1">
              <a:lumMod val="95000"/>
              <a:alpha val="70000"/>
            </a:schemeClr>
          </a:solidFill>
        </p:spPr>
        <p:txBody>
          <a:bodyPr/>
          <a:lstStyle/>
          <a:p>
            <a:pPr algn="r"/>
            <a:r>
              <a:rPr lang="en-US" sz="9600" dirty="0" smtClean="0">
                <a:effectLst>
                  <a:outerShdw blurRad="50800" dist="38100" dir="8100000" algn="tr" rotWithShape="0">
                    <a:prstClr val="black">
                      <a:alpha val="40000"/>
                    </a:prstClr>
                  </a:outerShdw>
                </a:effectLst>
              </a:rPr>
              <a:t>M</a:t>
            </a:r>
            <a:r>
              <a:rPr lang="en-US" dirty="0" smtClean="0">
                <a:effectLst>
                  <a:outerShdw blurRad="50800" dist="38100" dir="8100000" algn="tr" rotWithShape="0">
                    <a:prstClr val="black">
                      <a:alpha val="40000"/>
                    </a:prstClr>
                  </a:outerShdw>
                </a:effectLst>
              </a:rPr>
              <a:t>EASURING </a:t>
            </a:r>
            <a:r>
              <a:rPr lang="en-US" sz="9600" dirty="0" smtClean="0">
                <a:effectLst>
                  <a:outerShdw blurRad="50800" dist="38100" dir="8100000" algn="tr" rotWithShape="0">
                    <a:prstClr val="black">
                      <a:alpha val="40000"/>
                    </a:prstClr>
                  </a:outerShdw>
                </a:effectLst>
              </a:rPr>
              <a:t>I</a:t>
            </a:r>
            <a:r>
              <a:rPr lang="en-US" dirty="0" smtClean="0">
                <a:effectLst>
                  <a:outerShdw blurRad="50800" dist="38100" dir="8100000" algn="tr" rotWithShape="0">
                    <a:prstClr val="black">
                      <a:alpha val="40000"/>
                    </a:prstClr>
                  </a:outerShdw>
                </a:effectLst>
              </a:rPr>
              <a:t>NSTRUMENTS</a:t>
            </a:r>
            <a:endParaRPr lang="en-US" dirty="0">
              <a:effectLst>
                <a:outerShdw blurRad="50800" dist="38100" dir="8100000" algn="tr" rotWithShape="0">
                  <a:prstClr val="black">
                    <a:alpha val="40000"/>
                  </a:prstClr>
                </a:outerShdw>
              </a:effectLst>
            </a:endParaRPr>
          </a:p>
        </p:txBody>
      </p:sp>
      <p:sp>
        <p:nvSpPr>
          <p:cNvPr id="3" name="Subtitle 2"/>
          <p:cNvSpPr>
            <a:spLocks noGrp="1"/>
          </p:cNvSpPr>
          <p:nvPr>
            <p:ph type="subTitle" idx="1"/>
          </p:nvPr>
        </p:nvSpPr>
        <p:spPr>
          <a:xfrm>
            <a:off x="1676828" y="5955903"/>
            <a:ext cx="10058400" cy="406400"/>
          </a:xfrm>
          <a:solidFill>
            <a:schemeClr val="bg1">
              <a:lumMod val="85000"/>
              <a:alpha val="70000"/>
            </a:schemeClr>
          </a:solidFill>
        </p:spPr>
        <p:txBody>
          <a:bodyPr>
            <a:normAutofit lnSpcReduction="10000"/>
          </a:bodyPr>
          <a:lstStyle/>
          <a:p>
            <a:pPr algn="r"/>
            <a:r>
              <a:rPr lang="en-US" dirty="0" smtClean="0">
                <a:effectLst>
                  <a:outerShdw blurRad="50800" dist="38100" dir="8100000" algn="tr" rotWithShape="0">
                    <a:prstClr val="black">
                      <a:alpha val="40000"/>
                    </a:prstClr>
                  </a:outerShdw>
                </a:effectLst>
              </a:rPr>
              <a:t>MECHANICAL DRAFTING</a:t>
            </a:r>
            <a:endParaRPr lang="en-US" dirty="0">
              <a:effectLst>
                <a:outerShdw blurRad="50800" dist="38100" dir="8100000" algn="tr" rotWithShape="0">
                  <a:prstClr val="black">
                    <a:alpha val="40000"/>
                  </a:prstClr>
                </a:outerShdw>
              </a:effectLs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1376814" cy="1600947"/>
          </a:xfrm>
          <a:prstGeom prst="rect">
            <a:avLst/>
          </a:prstGeom>
        </p:spPr>
      </p:pic>
    </p:spTree>
    <p:extLst>
      <p:ext uri="{BB962C8B-B14F-4D97-AF65-F5344CB8AC3E}">
        <p14:creationId xmlns:p14="http://schemas.microsoft.com/office/powerpoint/2010/main" val="17827841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pPr algn="just"/>
            <a:r>
              <a:rPr lang="en-US" sz="7200" dirty="0" smtClean="0"/>
              <a:t>T - SQUARE</a:t>
            </a:r>
            <a:endParaRPr lang="en-US" sz="7200"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2" name="Content Placeholder 1"/>
          <p:cNvSpPr>
            <a:spLocks noGrp="1"/>
          </p:cNvSpPr>
          <p:nvPr>
            <p:ph sz="half" idx="1"/>
          </p:nvPr>
        </p:nvSpPr>
        <p:spPr>
          <a:xfrm>
            <a:off x="1097280" y="1845735"/>
            <a:ext cx="4613709" cy="4474854"/>
          </a:xfrm>
          <a:solidFill>
            <a:schemeClr val="bg1">
              <a:lumMod val="95000"/>
              <a:alpha val="70000"/>
            </a:schemeClr>
          </a:solidFill>
        </p:spPr>
        <p:txBody>
          <a:bodyPr>
            <a:normAutofit/>
          </a:bodyPr>
          <a:lstStyle/>
          <a:p>
            <a:pPr algn="just"/>
            <a:r>
              <a:rPr lang="en-US" sz="4400" dirty="0">
                <a:latin typeface="+mj-lt"/>
              </a:rPr>
              <a:t>is used as guide in drawing horizontal lines and in measuring up to 48” straight line. </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5024" t="25807" r="2950" b="33284"/>
          <a:stretch/>
        </p:blipFill>
        <p:spPr>
          <a:xfrm rot="5400000">
            <a:off x="6386561" y="2429575"/>
            <a:ext cx="4250265" cy="1998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09224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pPr algn="just"/>
            <a:r>
              <a:rPr lang="en-US" sz="7200" dirty="0" smtClean="0"/>
              <a:t>TRIANGLES</a:t>
            </a:r>
            <a:endParaRPr lang="en-US" sz="7200"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6" name="Content Placeholder 5"/>
          <p:cNvSpPr>
            <a:spLocks noGrp="1"/>
          </p:cNvSpPr>
          <p:nvPr>
            <p:ph sz="half" idx="1"/>
          </p:nvPr>
        </p:nvSpPr>
        <p:spPr>
          <a:xfrm>
            <a:off x="1097280" y="1845734"/>
            <a:ext cx="4950594" cy="4362561"/>
          </a:xfrm>
          <a:solidFill>
            <a:schemeClr val="bg1">
              <a:lumMod val="95000"/>
              <a:alpha val="70000"/>
            </a:schemeClr>
          </a:solidFill>
        </p:spPr>
        <p:txBody>
          <a:bodyPr>
            <a:normAutofit/>
          </a:bodyPr>
          <a:lstStyle/>
          <a:p>
            <a:pPr algn="just"/>
            <a:r>
              <a:rPr lang="en-US" sz="4400" dirty="0">
                <a:latin typeface="+mj-lt"/>
              </a:rPr>
              <a:t>are used for drawing vertical and oblique lines. The most commonly used triangles are the 45° and the </a:t>
            </a:r>
            <a:r>
              <a:rPr lang="en-US" sz="4400" dirty="0"/>
              <a:t>30°x 60°. </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7200" y="540308"/>
            <a:ext cx="5715000" cy="5636795"/>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7507705" y="5342021"/>
            <a:ext cx="2454442" cy="646331"/>
          </a:xfrm>
          <a:prstGeom prst="rect">
            <a:avLst/>
          </a:prstGeom>
          <a:noFill/>
        </p:spPr>
        <p:txBody>
          <a:bodyPr wrap="square" rtlCol="0">
            <a:spAutoFit/>
          </a:bodyPr>
          <a:lstStyle/>
          <a:p>
            <a:pPr algn="ctr"/>
            <a:r>
              <a:rPr lang="en-US" sz="3600" dirty="0"/>
              <a:t>30°x 60</a:t>
            </a:r>
            <a:r>
              <a:rPr lang="en-US" sz="3600" dirty="0" smtClean="0"/>
              <a:t>°</a:t>
            </a:r>
            <a:endParaRPr lang="en-US" sz="3600" dirty="0"/>
          </a:p>
        </p:txBody>
      </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t="18714" b="20936"/>
          <a:stretch/>
        </p:blipFill>
        <p:spPr>
          <a:xfrm>
            <a:off x="6220795" y="2087477"/>
            <a:ext cx="5028262" cy="3034601"/>
          </a:xfrm>
          <a:prstGeom prst="rect">
            <a:avLst/>
          </a:prstGeom>
        </p:spPr>
      </p:pic>
      <p:sp>
        <p:nvSpPr>
          <p:cNvPr id="20" name="TextBox 19"/>
          <p:cNvSpPr txBox="1"/>
          <p:nvPr/>
        </p:nvSpPr>
        <p:spPr>
          <a:xfrm>
            <a:off x="7520583" y="5367837"/>
            <a:ext cx="2454442" cy="646331"/>
          </a:xfrm>
          <a:prstGeom prst="rect">
            <a:avLst/>
          </a:prstGeom>
          <a:solidFill>
            <a:schemeClr val="bg1">
              <a:lumMod val="95000"/>
            </a:schemeClr>
          </a:solidFill>
        </p:spPr>
        <p:txBody>
          <a:bodyPr wrap="square" rtlCol="0">
            <a:spAutoFit/>
          </a:bodyPr>
          <a:lstStyle/>
          <a:p>
            <a:pPr algn="ctr"/>
            <a:r>
              <a:rPr lang="en-US" sz="3600" dirty="0"/>
              <a:t>45°</a:t>
            </a:r>
          </a:p>
        </p:txBody>
      </p:sp>
    </p:spTree>
    <p:extLst>
      <p:ext uri="{BB962C8B-B14F-4D97-AF65-F5344CB8AC3E}">
        <p14:creationId xmlns:p14="http://schemas.microsoft.com/office/powerpoint/2010/main" val="358308145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4360" y="3327150"/>
            <a:ext cx="4968040" cy="298082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118" y="139575"/>
            <a:ext cx="4762500" cy="3048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0021" y="3327150"/>
            <a:ext cx="5325979" cy="2995863"/>
          </a:xfrm>
          <a:prstGeom prst="rect">
            <a:avLst/>
          </a:prstGeom>
        </p:spPr>
      </p:pic>
    </p:spTree>
    <p:extLst>
      <p:ext uri="{BB962C8B-B14F-4D97-AF65-F5344CB8AC3E}">
        <p14:creationId xmlns:p14="http://schemas.microsoft.com/office/powerpoint/2010/main" val="23138384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r>
              <a:rPr lang="en-US" sz="6600" dirty="0" smtClean="0"/>
              <a:t>RULER</a:t>
            </a:r>
            <a:endParaRPr lang="en-US" sz="6600"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13" name="Content Placeholder 12"/>
          <p:cNvSpPr>
            <a:spLocks noGrp="1"/>
          </p:cNvSpPr>
          <p:nvPr>
            <p:ph sz="half" idx="1"/>
          </p:nvPr>
        </p:nvSpPr>
        <p:spPr/>
        <p:txBody>
          <a:bodyPr>
            <a:noAutofit/>
          </a:bodyPr>
          <a:lstStyle/>
          <a:p>
            <a:pPr algn="just"/>
            <a:r>
              <a:rPr lang="en-US" sz="4400" dirty="0">
                <a:latin typeface="+mj-lt"/>
              </a:rPr>
              <a:t>is the most popular type of measuring tool. It is usually 6 or 12 inches in length. It is needed for measuring sizes and distances</a:t>
            </a:r>
            <a:r>
              <a:rPr lang="en-US" sz="4400" dirty="0" smtClean="0">
                <a:latin typeface="+mj-lt"/>
              </a:rPr>
              <a:t>.</a:t>
            </a:r>
            <a:endParaRPr lang="en-US" sz="4400" dirty="0">
              <a:latin typeface="+mj-lt"/>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2747" y="1810533"/>
            <a:ext cx="4692933" cy="469293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817876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lstStyle/>
          <a:p>
            <a:r>
              <a:rPr lang="en-US" dirty="0"/>
              <a:t>What do the markings on a ruler mean?</a:t>
            </a:r>
          </a:p>
        </p:txBody>
      </p:sp>
      <p:sp>
        <p:nvSpPr>
          <p:cNvPr id="7" name="Content Placeholder 6"/>
          <p:cNvSpPr>
            <a:spLocks noGrp="1"/>
          </p:cNvSpPr>
          <p:nvPr>
            <p:ph sz="half" idx="2"/>
          </p:nvPr>
        </p:nvSpPr>
        <p:spPr>
          <a:xfrm>
            <a:off x="1097280" y="1845734"/>
            <a:ext cx="10058400" cy="4611333"/>
          </a:xfrm>
          <a:solidFill>
            <a:schemeClr val="bg1">
              <a:lumMod val="95000"/>
              <a:alpha val="70000"/>
            </a:schemeClr>
          </a:solidFill>
        </p:spPr>
        <p:txBody>
          <a:bodyPr>
            <a:noAutofit/>
          </a:bodyPr>
          <a:lstStyle/>
          <a:p>
            <a:pPr lvl="0" algn="just">
              <a:buFont typeface="Wingdings" panose="05000000000000000000" pitchFamily="2" charset="2"/>
              <a:buChar char="Ø"/>
            </a:pPr>
            <a:r>
              <a:rPr lang="en-US" sz="3200" dirty="0"/>
              <a:t>The largest lines on a ruler represent a full inch and the distance between each large line is 1</a:t>
            </a:r>
            <a:r>
              <a:rPr lang="en-US" sz="3200" dirty="0" smtClean="0"/>
              <a:t>″.</a:t>
            </a:r>
          </a:p>
          <a:p>
            <a:pPr lvl="0" algn="just">
              <a:buFont typeface="Wingdings" panose="05000000000000000000" pitchFamily="2" charset="2"/>
              <a:buChar char="Ø"/>
            </a:pPr>
            <a:r>
              <a:rPr lang="en-US" sz="3200" dirty="0" smtClean="0"/>
              <a:t>The </a:t>
            </a:r>
            <a:r>
              <a:rPr lang="en-US" sz="3200" dirty="0"/>
              <a:t>large lines on a ruler between the inch markings represent a half inch.</a:t>
            </a:r>
          </a:p>
          <a:p>
            <a:pPr lvl="0" algn="just">
              <a:buFont typeface="Wingdings" panose="05000000000000000000" pitchFamily="2" charset="2"/>
              <a:buChar char="Ø"/>
            </a:pPr>
            <a:r>
              <a:rPr lang="en-US" sz="3200" dirty="0" smtClean="0"/>
              <a:t>The </a:t>
            </a:r>
            <a:r>
              <a:rPr lang="en-US" sz="3200" dirty="0"/>
              <a:t>lines in the middle of an inch line and a half inch line are the quarter inch lines.</a:t>
            </a:r>
          </a:p>
          <a:p>
            <a:pPr lvl="0" algn="just">
              <a:buFont typeface="Wingdings" panose="05000000000000000000" pitchFamily="2" charset="2"/>
              <a:buChar char="Ø"/>
            </a:pPr>
            <a:r>
              <a:rPr lang="en-US" sz="3200" dirty="0" smtClean="0"/>
              <a:t>The </a:t>
            </a:r>
            <a:r>
              <a:rPr lang="en-US" sz="3200" dirty="0"/>
              <a:t>smaller lines are for an eighth of an inch. On some rulers the eighth-inch lines are the smallest lines.</a:t>
            </a:r>
          </a:p>
          <a:p>
            <a:pPr lvl="0" algn="just">
              <a:buFont typeface="Wingdings" panose="05000000000000000000" pitchFamily="2" charset="2"/>
              <a:buChar char="Ø"/>
            </a:pPr>
            <a:r>
              <a:rPr lang="en-US" sz="3200" dirty="0"/>
              <a:t>The smallest lines on a ruler are the sixteenth-inch lines.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262340870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
                                            <p:txEl>
                                              <p:pRg st="1" end="1"/>
                                            </p:txEl>
                                          </p:spTgt>
                                        </p:tgtEl>
                                        <p:attrNameLst>
                                          <p:attrName>style.color</p:attrName>
                                        </p:attrNameLst>
                                      </p:cBhvr>
                                      <p:to>
                                        <a:schemeClr val="bg1"/>
                                      </p:to>
                                    </p:animClr>
                                    <p:animClr clrSpc="rgb" dir="cw">
                                      <p:cBhvr>
                                        <p:cTn id="14" dur="250" autoRev="1" fill="remove"/>
                                        <p:tgtEl>
                                          <p:spTgt spid="7">
                                            <p:txEl>
                                              <p:pRg st="1" end="1"/>
                                            </p:txEl>
                                          </p:spTgt>
                                        </p:tgtEl>
                                        <p:attrNameLst>
                                          <p:attrName>fillcolor</p:attrName>
                                        </p:attrNameLst>
                                      </p:cBhvr>
                                      <p:to>
                                        <a:schemeClr val="bg1"/>
                                      </p:to>
                                    </p:animClr>
                                    <p:set>
                                      <p:cBhvr>
                                        <p:cTn id="15" dur="250" autoRev="1" fill="remove"/>
                                        <p:tgtEl>
                                          <p:spTgt spid="7">
                                            <p:txEl>
                                              <p:pRg st="1" end="1"/>
                                            </p:txEl>
                                          </p:spTgt>
                                        </p:tgtEl>
                                        <p:attrNameLst>
                                          <p:attrName>fill.type</p:attrName>
                                        </p:attrNameLst>
                                      </p:cBhvr>
                                      <p:to>
                                        <p:strVal val="solid"/>
                                      </p:to>
                                    </p:set>
                                    <p:set>
                                      <p:cBhvr>
                                        <p:cTn id="16" dur="250" autoRev="1" fill="remove"/>
                                        <p:tgtEl>
                                          <p:spTgt spid="7">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
                                            <p:txEl>
                                              <p:pRg st="2" end="2"/>
                                            </p:txEl>
                                          </p:spTgt>
                                        </p:tgtEl>
                                        <p:attrNameLst>
                                          <p:attrName>style.color</p:attrName>
                                        </p:attrNameLst>
                                      </p:cBhvr>
                                      <p:to>
                                        <a:schemeClr val="bg1"/>
                                      </p:to>
                                    </p:animClr>
                                    <p:animClr clrSpc="rgb" dir="cw">
                                      <p:cBhvr>
                                        <p:cTn id="21" dur="250" autoRev="1" fill="remove"/>
                                        <p:tgtEl>
                                          <p:spTgt spid="7">
                                            <p:txEl>
                                              <p:pRg st="2" end="2"/>
                                            </p:txEl>
                                          </p:spTgt>
                                        </p:tgtEl>
                                        <p:attrNameLst>
                                          <p:attrName>fillcolor</p:attrName>
                                        </p:attrNameLst>
                                      </p:cBhvr>
                                      <p:to>
                                        <a:schemeClr val="bg1"/>
                                      </p:to>
                                    </p:animClr>
                                    <p:set>
                                      <p:cBhvr>
                                        <p:cTn id="22" dur="250" autoRev="1" fill="remove"/>
                                        <p:tgtEl>
                                          <p:spTgt spid="7">
                                            <p:txEl>
                                              <p:pRg st="2" end="2"/>
                                            </p:txEl>
                                          </p:spTgt>
                                        </p:tgtEl>
                                        <p:attrNameLst>
                                          <p:attrName>fill.type</p:attrName>
                                        </p:attrNameLst>
                                      </p:cBhvr>
                                      <p:to>
                                        <p:strVal val="solid"/>
                                      </p:to>
                                    </p:set>
                                    <p:set>
                                      <p:cBhvr>
                                        <p:cTn id="23" dur="250" autoRev="1" fill="remove"/>
                                        <p:tgtEl>
                                          <p:spTgt spid="7">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nodeType="clickEffect">
                                  <p:stCondLst>
                                    <p:cond delay="0"/>
                                  </p:stCondLst>
                                  <p:childTnLst>
                                    <p:animClr clrSpc="rgb" dir="cw">
                                      <p:cBhvr override="childStyle">
                                        <p:cTn id="27" dur="250" autoRev="1" fill="remove"/>
                                        <p:tgtEl>
                                          <p:spTgt spid="7">
                                            <p:txEl>
                                              <p:pRg st="3" end="3"/>
                                            </p:txEl>
                                          </p:spTgt>
                                        </p:tgtEl>
                                        <p:attrNameLst>
                                          <p:attrName>style.color</p:attrName>
                                        </p:attrNameLst>
                                      </p:cBhvr>
                                      <p:to>
                                        <a:schemeClr val="bg1"/>
                                      </p:to>
                                    </p:animClr>
                                    <p:animClr clrSpc="rgb" dir="cw">
                                      <p:cBhvr>
                                        <p:cTn id="28" dur="250" autoRev="1" fill="remove"/>
                                        <p:tgtEl>
                                          <p:spTgt spid="7">
                                            <p:txEl>
                                              <p:pRg st="3" end="3"/>
                                            </p:txEl>
                                          </p:spTgt>
                                        </p:tgtEl>
                                        <p:attrNameLst>
                                          <p:attrName>fillcolor</p:attrName>
                                        </p:attrNameLst>
                                      </p:cBhvr>
                                      <p:to>
                                        <a:schemeClr val="bg1"/>
                                      </p:to>
                                    </p:animClr>
                                    <p:set>
                                      <p:cBhvr>
                                        <p:cTn id="29" dur="250" autoRev="1" fill="remove"/>
                                        <p:tgtEl>
                                          <p:spTgt spid="7">
                                            <p:txEl>
                                              <p:pRg st="3" end="3"/>
                                            </p:txEl>
                                          </p:spTgt>
                                        </p:tgtEl>
                                        <p:attrNameLst>
                                          <p:attrName>fill.type</p:attrName>
                                        </p:attrNameLst>
                                      </p:cBhvr>
                                      <p:to>
                                        <p:strVal val="solid"/>
                                      </p:to>
                                    </p:set>
                                    <p:set>
                                      <p:cBhvr>
                                        <p:cTn id="30" dur="250" autoRev="1" fill="remove"/>
                                        <p:tgtEl>
                                          <p:spTgt spid="7">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nodeType="clickEffect">
                                  <p:stCondLst>
                                    <p:cond delay="0"/>
                                  </p:stCondLst>
                                  <p:childTnLst>
                                    <p:animClr clrSpc="rgb" dir="cw">
                                      <p:cBhvr override="childStyle">
                                        <p:cTn id="34" dur="250" autoRev="1" fill="remove"/>
                                        <p:tgtEl>
                                          <p:spTgt spid="7">
                                            <p:txEl>
                                              <p:pRg st="4" end="4"/>
                                            </p:txEl>
                                          </p:spTgt>
                                        </p:tgtEl>
                                        <p:attrNameLst>
                                          <p:attrName>style.color</p:attrName>
                                        </p:attrNameLst>
                                      </p:cBhvr>
                                      <p:to>
                                        <a:schemeClr val="bg1"/>
                                      </p:to>
                                    </p:animClr>
                                    <p:animClr clrSpc="rgb" dir="cw">
                                      <p:cBhvr>
                                        <p:cTn id="35" dur="250" autoRev="1" fill="remove"/>
                                        <p:tgtEl>
                                          <p:spTgt spid="7">
                                            <p:txEl>
                                              <p:pRg st="4" end="4"/>
                                            </p:txEl>
                                          </p:spTgt>
                                        </p:tgtEl>
                                        <p:attrNameLst>
                                          <p:attrName>fillcolor</p:attrName>
                                        </p:attrNameLst>
                                      </p:cBhvr>
                                      <p:to>
                                        <a:schemeClr val="bg1"/>
                                      </p:to>
                                    </p:animClr>
                                    <p:set>
                                      <p:cBhvr>
                                        <p:cTn id="36" dur="250" autoRev="1" fill="remove"/>
                                        <p:tgtEl>
                                          <p:spTgt spid="7">
                                            <p:txEl>
                                              <p:pRg st="4" end="4"/>
                                            </p:txEl>
                                          </p:spTgt>
                                        </p:tgtEl>
                                        <p:attrNameLst>
                                          <p:attrName>fill.type</p:attrName>
                                        </p:attrNameLst>
                                      </p:cBhvr>
                                      <p:to>
                                        <p:strVal val="solid"/>
                                      </p:to>
                                    </p:set>
                                    <p:set>
                                      <p:cBhvr>
                                        <p:cTn id="37" dur="250" autoRev="1" fill="remove"/>
                                        <p:tgtEl>
                                          <p:spTgt spid="7">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normAutofit/>
          </a:bodyPr>
          <a:lstStyle/>
          <a:p>
            <a:r>
              <a:rPr lang="en-US" sz="7200" dirty="0" smtClean="0"/>
              <a:t>TRIANGULAR SCLAE</a:t>
            </a:r>
            <a:endParaRPr lang="en-US" sz="7200" dirty="0"/>
          </a:p>
        </p:txBody>
      </p:sp>
      <p:sp>
        <p:nvSpPr>
          <p:cNvPr id="11" name="TextBox 10"/>
          <p:cNvSpPr txBox="1"/>
          <p:nvPr/>
        </p:nvSpPr>
        <p:spPr>
          <a:xfrm>
            <a:off x="1097279" y="1856932"/>
            <a:ext cx="4895557" cy="4524315"/>
          </a:xfrm>
          <a:prstGeom prst="rect">
            <a:avLst/>
          </a:prstGeom>
          <a:solidFill>
            <a:schemeClr val="bg1">
              <a:lumMod val="95000"/>
              <a:alpha val="70000"/>
            </a:schemeClr>
          </a:solidFill>
        </p:spPr>
        <p:txBody>
          <a:bodyPr wrap="square" rtlCol="0">
            <a:spAutoFit/>
          </a:bodyPr>
          <a:lstStyle/>
          <a:p>
            <a:pPr lvl="0" algn="just"/>
            <a:r>
              <a:rPr lang="en-US" sz="3600" dirty="0">
                <a:latin typeface="+mj-lt"/>
              </a:rPr>
              <a:t>is used in general drawing. Its main purpose is to reproduce the dimension in full size or to reduce or enlarge them on a drawing. Scales help a drafter keep the proportions accurate.</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218238" y="2484577"/>
            <a:ext cx="5094162" cy="3269024"/>
          </a:xfrm>
        </p:spPr>
      </p:pic>
    </p:spTree>
    <p:extLst>
      <p:ext uri="{BB962C8B-B14F-4D97-AF65-F5344CB8AC3E}">
        <p14:creationId xmlns:p14="http://schemas.microsoft.com/office/powerpoint/2010/main" val="35179370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noAutofit/>
          </a:bodyPr>
          <a:lstStyle/>
          <a:p>
            <a:r>
              <a:rPr lang="en-US" sz="6000" dirty="0"/>
              <a:t>Steps in using a triangular scale:</a:t>
            </a:r>
          </a:p>
        </p:txBody>
      </p:sp>
      <p:sp>
        <p:nvSpPr>
          <p:cNvPr id="7" name="Content Placeholder 6"/>
          <p:cNvSpPr>
            <a:spLocks noGrp="1"/>
          </p:cNvSpPr>
          <p:nvPr>
            <p:ph sz="half" idx="2"/>
          </p:nvPr>
        </p:nvSpPr>
        <p:spPr>
          <a:xfrm>
            <a:off x="1097280" y="1845734"/>
            <a:ext cx="10058400" cy="4611333"/>
          </a:xfrm>
          <a:solidFill>
            <a:schemeClr val="bg1">
              <a:lumMod val="95000"/>
              <a:alpha val="70000"/>
            </a:schemeClr>
          </a:solidFill>
        </p:spPr>
        <p:txBody>
          <a:bodyPr>
            <a:noAutofit/>
          </a:bodyPr>
          <a:lstStyle/>
          <a:p>
            <a:pPr lvl="0" algn="just">
              <a:buFont typeface="Wingdings" panose="05000000000000000000" pitchFamily="2" charset="2"/>
              <a:buChar char="Ø"/>
            </a:pPr>
            <a:r>
              <a:rPr lang="en-US" sz="3200" dirty="0"/>
              <a:t>Place the edge of the scale parallel to the line being measured.</a:t>
            </a:r>
          </a:p>
          <a:p>
            <a:pPr lvl="0" algn="just">
              <a:buFont typeface="Wingdings" panose="05000000000000000000" pitchFamily="2" charset="2"/>
              <a:buChar char="Ø"/>
            </a:pPr>
            <a:r>
              <a:rPr lang="en-US" sz="3200" dirty="0"/>
              <a:t>Face the edge of the scale that you're reading toward your non dominant side (if it's oriented vertically) or away from you (if it's oriented horizontally). This helps keep you from casting shadows on the relevant face of the scale as you work.</a:t>
            </a:r>
          </a:p>
          <a:p>
            <a:pPr lvl="0" algn="just">
              <a:buFont typeface="Wingdings" panose="05000000000000000000" pitchFamily="2" charset="2"/>
              <a:buChar char="Ø"/>
            </a:pPr>
            <a:r>
              <a:rPr lang="en-US" sz="3200" dirty="0"/>
              <a:t>Make light marks to indicate the distance you're measuring or drawing out, as measured by the scale.</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231235486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
                                            <p:txEl>
                                              <p:pRg st="1" end="1"/>
                                            </p:txEl>
                                          </p:spTgt>
                                        </p:tgtEl>
                                        <p:attrNameLst>
                                          <p:attrName>style.color</p:attrName>
                                        </p:attrNameLst>
                                      </p:cBhvr>
                                      <p:to>
                                        <a:schemeClr val="bg1"/>
                                      </p:to>
                                    </p:animClr>
                                    <p:animClr clrSpc="rgb" dir="cw">
                                      <p:cBhvr>
                                        <p:cTn id="14" dur="250" autoRev="1" fill="remove"/>
                                        <p:tgtEl>
                                          <p:spTgt spid="7">
                                            <p:txEl>
                                              <p:pRg st="1" end="1"/>
                                            </p:txEl>
                                          </p:spTgt>
                                        </p:tgtEl>
                                        <p:attrNameLst>
                                          <p:attrName>fillcolor</p:attrName>
                                        </p:attrNameLst>
                                      </p:cBhvr>
                                      <p:to>
                                        <a:schemeClr val="bg1"/>
                                      </p:to>
                                    </p:animClr>
                                    <p:set>
                                      <p:cBhvr>
                                        <p:cTn id="15" dur="250" autoRev="1" fill="remove"/>
                                        <p:tgtEl>
                                          <p:spTgt spid="7">
                                            <p:txEl>
                                              <p:pRg st="1" end="1"/>
                                            </p:txEl>
                                          </p:spTgt>
                                        </p:tgtEl>
                                        <p:attrNameLst>
                                          <p:attrName>fill.type</p:attrName>
                                        </p:attrNameLst>
                                      </p:cBhvr>
                                      <p:to>
                                        <p:strVal val="solid"/>
                                      </p:to>
                                    </p:set>
                                    <p:set>
                                      <p:cBhvr>
                                        <p:cTn id="16" dur="250" autoRev="1" fill="remove"/>
                                        <p:tgtEl>
                                          <p:spTgt spid="7">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
                                            <p:txEl>
                                              <p:pRg st="2" end="2"/>
                                            </p:txEl>
                                          </p:spTgt>
                                        </p:tgtEl>
                                        <p:attrNameLst>
                                          <p:attrName>style.color</p:attrName>
                                        </p:attrNameLst>
                                      </p:cBhvr>
                                      <p:to>
                                        <a:schemeClr val="bg1"/>
                                      </p:to>
                                    </p:animClr>
                                    <p:animClr clrSpc="rgb" dir="cw">
                                      <p:cBhvr>
                                        <p:cTn id="21" dur="250" autoRev="1" fill="remove"/>
                                        <p:tgtEl>
                                          <p:spTgt spid="7">
                                            <p:txEl>
                                              <p:pRg st="2" end="2"/>
                                            </p:txEl>
                                          </p:spTgt>
                                        </p:tgtEl>
                                        <p:attrNameLst>
                                          <p:attrName>fillcolor</p:attrName>
                                        </p:attrNameLst>
                                      </p:cBhvr>
                                      <p:to>
                                        <a:schemeClr val="bg1"/>
                                      </p:to>
                                    </p:animClr>
                                    <p:set>
                                      <p:cBhvr>
                                        <p:cTn id="22" dur="250" autoRev="1" fill="remove"/>
                                        <p:tgtEl>
                                          <p:spTgt spid="7">
                                            <p:txEl>
                                              <p:pRg st="2" end="2"/>
                                            </p:txEl>
                                          </p:spTgt>
                                        </p:tgtEl>
                                        <p:attrNameLst>
                                          <p:attrName>fill.type</p:attrName>
                                        </p:attrNameLst>
                                      </p:cBhvr>
                                      <p:to>
                                        <p:strVal val="solid"/>
                                      </p:to>
                                    </p:set>
                                    <p:set>
                                      <p:cBhvr>
                                        <p:cTn id="23" dur="250" autoRev="1" fill="remove"/>
                                        <p:tgtEl>
                                          <p:spTgt spid="7">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r>
              <a:rPr lang="en-US" sz="7200" dirty="0" smtClean="0"/>
              <a:t>PROTRACTOR</a:t>
            </a:r>
            <a:endParaRPr lang="en-US" sz="7200"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13" name="Content Placeholder 12"/>
          <p:cNvSpPr>
            <a:spLocks noGrp="1"/>
          </p:cNvSpPr>
          <p:nvPr>
            <p:ph sz="half" idx="1"/>
          </p:nvPr>
        </p:nvSpPr>
        <p:spPr/>
        <p:txBody>
          <a:bodyPr>
            <a:noAutofit/>
          </a:bodyPr>
          <a:lstStyle/>
          <a:p>
            <a:pPr algn="just"/>
            <a:r>
              <a:rPr lang="en-US" sz="4800" dirty="0">
                <a:latin typeface="+mj-lt"/>
              </a:rPr>
              <a:t>is used for measuring and setting of angles other than those obtainable with the triangles</a:t>
            </a:r>
            <a:r>
              <a:rPr lang="en-US" sz="4800" dirty="0" smtClean="0">
                <a:latin typeface="+mj-lt"/>
              </a:rPr>
              <a:t>.</a:t>
            </a:r>
            <a:endParaRPr lang="en-US" sz="4800" dirty="0">
              <a:latin typeface="+mj-lt"/>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9900" y="2023963"/>
            <a:ext cx="4762500" cy="47625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4390916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lstStyle/>
          <a:p>
            <a:r>
              <a:rPr lang="en-US" b="1" dirty="0"/>
              <a:t>To draw an angle with a protractor, proceed as follows:</a:t>
            </a:r>
            <a:endParaRPr lang="en-US" dirty="0"/>
          </a:p>
        </p:txBody>
      </p:sp>
      <p:sp>
        <p:nvSpPr>
          <p:cNvPr id="7" name="Content Placeholder 6"/>
          <p:cNvSpPr>
            <a:spLocks noGrp="1"/>
          </p:cNvSpPr>
          <p:nvPr>
            <p:ph sz="half" idx="2"/>
          </p:nvPr>
        </p:nvSpPr>
        <p:spPr>
          <a:xfrm>
            <a:off x="1097280" y="1845734"/>
            <a:ext cx="10058400" cy="4611333"/>
          </a:xfrm>
          <a:solidFill>
            <a:schemeClr val="bg1">
              <a:lumMod val="95000"/>
              <a:alpha val="70000"/>
            </a:schemeClr>
          </a:solidFill>
        </p:spPr>
        <p:txBody>
          <a:bodyPr>
            <a:noAutofit/>
          </a:bodyPr>
          <a:lstStyle/>
          <a:p>
            <a:pPr lvl="0" algn="just">
              <a:lnSpc>
                <a:spcPct val="100000"/>
              </a:lnSpc>
              <a:spcBef>
                <a:spcPts val="0"/>
              </a:spcBef>
              <a:spcAft>
                <a:spcPts val="0"/>
              </a:spcAft>
              <a:buFont typeface="Wingdings" panose="05000000000000000000" pitchFamily="2" charset="2"/>
              <a:buChar char="Ø"/>
            </a:pPr>
            <a:r>
              <a:rPr lang="en-US" sz="3200" dirty="0" smtClean="0"/>
              <a:t>Draw </a:t>
            </a:r>
            <a:r>
              <a:rPr lang="en-US" sz="3200" dirty="0"/>
              <a:t>a straight line (i.e. an arm of the angle).</a:t>
            </a:r>
          </a:p>
          <a:p>
            <a:pPr lvl="0" algn="just">
              <a:lnSpc>
                <a:spcPct val="100000"/>
              </a:lnSpc>
              <a:spcBef>
                <a:spcPts val="0"/>
              </a:spcBef>
              <a:spcAft>
                <a:spcPts val="0"/>
              </a:spcAft>
              <a:buFont typeface="Wingdings" panose="05000000000000000000" pitchFamily="2" charset="2"/>
              <a:buChar char="Ø"/>
            </a:pPr>
            <a:r>
              <a:rPr lang="en-US" sz="3200" dirty="0"/>
              <a:t>Place a dot at one end of the arm.  This dot represents the vertex of the angle.</a:t>
            </a:r>
          </a:p>
          <a:p>
            <a:pPr lvl="0" algn="just">
              <a:lnSpc>
                <a:spcPct val="100000"/>
              </a:lnSpc>
              <a:spcBef>
                <a:spcPts val="0"/>
              </a:spcBef>
              <a:spcAft>
                <a:spcPts val="0"/>
              </a:spcAft>
              <a:buFont typeface="Wingdings" panose="05000000000000000000" pitchFamily="2" charset="2"/>
              <a:buChar char="Ø"/>
            </a:pPr>
            <a:r>
              <a:rPr lang="en-US" sz="3200" dirty="0"/>
              <a:t>Place the center of the protractor at the vertex dot and the baseline of the protractor along the arm of the angle.</a:t>
            </a:r>
          </a:p>
          <a:p>
            <a:pPr lvl="0" algn="just">
              <a:lnSpc>
                <a:spcPct val="100000"/>
              </a:lnSpc>
              <a:spcBef>
                <a:spcPts val="0"/>
              </a:spcBef>
              <a:spcAft>
                <a:spcPts val="0"/>
              </a:spcAft>
              <a:buFont typeface="Wingdings" panose="05000000000000000000" pitchFamily="2" charset="2"/>
              <a:buChar char="Ø"/>
            </a:pPr>
            <a:r>
              <a:rPr lang="en-US" sz="3200" dirty="0"/>
              <a:t>Find the required angle on the scale and then mark a small dot at the edge of the protractor.</a:t>
            </a:r>
          </a:p>
          <a:p>
            <a:pPr lvl="0" algn="just">
              <a:lnSpc>
                <a:spcPct val="100000"/>
              </a:lnSpc>
              <a:spcBef>
                <a:spcPts val="0"/>
              </a:spcBef>
              <a:spcAft>
                <a:spcPts val="0"/>
              </a:spcAft>
              <a:buFont typeface="Wingdings" panose="05000000000000000000" pitchFamily="2" charset="2"/>
              <a:buChar char="Ø"/>
            </a:pPr>
            <a:r>
              <a:rPr lang="en-US" sz="3200" dirty="0"/>
              <a:t>Join the small dot to the vertex with a ruler to form the second arm of the angle.</a:t>
            </a:r>
          </a:p>
          <a:p>
            <a:pPr lvl="0" algn="just">
              <a:lnSpc>
                <a:spcPct val="100000"/>
              </a:lnSpc>
              <a:spcBef>
                <a:spcPts val="0"/>
              </a:spcBef>
              <a:spcAft>
                <a:spcPts val="0"/>
              </a:spcAft>
              <a:buFont typeface="Wingdings" panose="05000000000000000000" pitchFamily="2" charset="2"/>
              <a:buChar char="Ø"/>
            </a:pPr>
            <a:r>
              <a:rPr lang="en-US" sz="3200" dirty="0"/>
              <a:t>Label the angle with capital letters.</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4086075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
                                            <p:txEl>
                                              <p:pRg st="1" end="1"/>
                                            </p:txEl>
                                          </p:spTgt>
                                        </p:tgtEl>
                                        <p:attrNameLst>
                                          <p:attrName>style.color</p:attrName>
                                        </p:attrNameLst>
                                      </p:cBhvr>
                                      <p:to>
                                        <a:schemeClr val="bg1"/>
                                      </p:to>
                                    </p:animClr>
                                    <p:animClr clrSpc="rgb" dir="cw">
                                      <p:cBhvr>
                                        <p:cTn id="14" dur="250" autoRev="1" fill="remove"/>
                                        <p:tgtEl>
                                          <p:spTgt spid="7">
                                            <p:txEl>
                                              <p:pRg st="1" end="1"/>
                                            </p:txEl>
                                          </p:spTgt>
                                        </p:tgtEl>
                                        <p:attrNameLst>
                                          <p:attrName>fillcolor</p:attrName>
                                        </p:attrNameLst>
                                      </p:cBhvr>
                                      <p:to>
                                        <a:schemeClr val="bg1"/>
                                      </p:to>
                                    </p:animClr>
                                    <p:set>
                                      <p:cBhvr>
                                        <p:cTn id="15" dur="250" autoRev="1" fill="remove"/>
                                        <p:tgtEl>
                                          <p:spTgt spid="7">
                                            <p:txEl>
                                              <p:pRg st="1" end="1"/>
                                            </p:txEl>
                                          </p:spTgt>
                                        </p:tgtEl>
                                        <p:attrNameLst>
                                          <p:attrName>fill.type</p:attrName>
                                        </p:attrNameLst>
                                      </p:cBhvr>
                                      <p:to>
                                        <p:strVal val="solid"/>
                                      </p:to>
                                    </p:set>
                                    <p:set>
                                      <p:cBhvr>
                                        <p:cTn id="16" dur="250" autoRev="1" fill="remove"/>
                                        <p:tgtEl>
                                          <p:spTgt spid="7">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
                                            <p:txEl>
                                              <p:pRg st="2" end="2"/>
                                            </p:txEl>
                                          </p:spTgt>
                                        </p:tgtEl>
                                        <p:attrNameLst>
                                          <p:attrName>style.color</p:attrName>
                                        </p:attrNameLst>
                                      </p:cBhvr>
                                      <p:to>
                                        <a:schemeClr val="bg1"/>
                                      </p:to>
                                    </p:animClr>
                                    <p:animClr clrSpc="rgb" dir="cw">
                                      <p:cBhvr>
                                        <p:cTn id="21" dur="250" autoRev="1" fill="remove"/>
                                        <p:tgtEl>
                                          <p:spTgt spid="7">
                                            <p:txEl>
                                              <p:pRg st="2" end="2"/>
                                            </p:txEl>
                                          </p:spTgt>
                                        </p:tgtEl>
                                        <p:attrNameLst>
                                          <p:attrName>fillcolor</p:attrName>
                                        </p:attrNameLst>
                                      </p:cBhvr>
                                      <p:to>
                                        <a:schemeClr val="bg1"/>
                                      </p:to>
                                    </p:animClr>
                                    <p:set>
                                      <p:cBhvr>
                                        <p:cTn id="22" dur="250" autoRev="1" fill="remove"/>
                                        <p:tgtEl>
                                          <p:spTgt spid="7">
                                            <p:txEl>
                                              <p:pRg st="2" end="2"/>
                                            </p:txEl>
                                          </p:spTgt>
                                        </p:tgtEl>
                                        <p:attrNameLst>
                                          <p:attrName>fill.type</p:attrName>
                                        </p:attrNameLst>
                                      </p:cBhvr>
                                      <p:to>
                                        <p:strVal val="solid"/>
                                      </p:to>
                                    </p:set>
                                    <p:set>
                                      <p:cBhvr>
                                        <p:cTn id="23" dur="250" autoRev="1" fill="remove"/>
                                        <p:tgtEl>
                                          <p:spTgt spid="7">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nodeType="clickEffect">
                                  <p:stCondLst>
                                    <p:cond delay="0"/>
                                  </p:stCondLst>
                                  <p:childTnLst>
                                    <p:animClr clrSpc="rgb" dir="cw">
                                      <p:cBhvr override="childStyle">
                                        <p:cTn id="27" dur="250" autoRev="1" fill="remove"/>
                                        <p:tgtEl>
                                          <p:spTgt spid="7">
                                            <p:txEl>
                                              <p:pRg st="3" end="3"/>
                                            </p:txEl>
                                          </p:spTgt>
                                        </p:tgtEl>
                                        <p:attrNameLst>
                                          <p:attrName>style.color</p:attrName>
                                        </p:attrNameLst>
                                      </p:cBhvr>
                                      <p:to>
                                        <a:schemeClr val="bg1"/>
                                      </p:to>
                                    </p:animClr>
                                    <p:animClr clrSpc="rgb" dir="cw">
                                      <p:cBhvr>
                                        <p:cTn id="28" dur="250" autoRev="1" fill="remove"/>
                                        <p:tgtEl>
                                          <p:spTgt spid="7">
                                            <p:txEl>
                                              <p:pRg st="3" end="3"/>
                                            </p:txEl>
                                          </p:spTgt>
                                        </p:tgtEl>
                                        <p:attrNameLst>
                                          <p:attrName>fillcolor</p:attrName>
                                        </p:attrNameLst>
                                      </p:cBhvr>
                                      <p:to>
                                        <a:schemeClr val="bg1"/>
                                      </p:to>
                                    </p:animClr>
                                    <p:set>
                                      <p:cBhvr>
                                        <p:cTn id="29" dur="250" autoRev="1" fill="remove"/>
                                        <p:tgtEl>
                                          <p:spTgt spid="7">
                                            <p:txEl>
                                              <p:pRg st="3" end="3"/>
                                            </p:txEl>
                                          </p:spTgt>
                                        </p:tgtEl>
                                        <p:attrNameLst>
                                          <p:attrName>fill.type</p:attrName>
                                        </p:attrNameLst>
                                      </p:cBhvr>
                                      <p:to>
                                        <p:strVal val="solid"/>
                                      </p:to>
                                    </p:set>
                                    <p:set>
                                      <p:cBhvr>
                                        <p:cTn id="30" dur="250" autoRev="1" fill="remove"/>
                                        <p:tgtEl>
                                          <p:spTgt spid="7">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nodeType="clickEffect">
                                  <p:stCondLst>
                                    <p:cond delay="0"/>
                                  </p:stCondLst>
                                  <p:childTnLst>
                                    <p:animClr clrSpc="rgb" dir="cw">
                                      <p:cBhvr override="childStyle">
                                        <p:cTn id="34" dur="250" autoRev="1" fill="remove"/>
                                        <p:tgtEl>
                                          <p:spTgt spid="7">
                                            <p:txEl>
                                              <p:pRg st="4" end="4"/>
                                            </p:txEl>
                                          </p:spTgt>
                                        </p:tgtEl>
                                        <p:attrNameLst>
                                          <p:attrName>style.color</p:attrName>
                                        </p:attrNameLst>
                                      </p:cBhvr>
                                      <p:to>
                                        <a:schemeClr val="bg1"/>
                                      </p:to>
                                    </p:animClr>
                                    <p:animClr clrSpc="rgb" dir="cw">
                                      <p:cBhvr>
                                        <p:cTn id="35" dur="250" autoRev="1" fill="remove"/>
                                        <p:tgtEl>
                                          <p:spTgt spid="7">
                                            <p:txEl>
                                              <p:pRg st="4" end="4"/>
                                            </p:txEl>
                                          </p:spTgt>
                                        </p:tgtEl>
                                        <p:attrNameLst>
                                          <p:attrName>fillcolor</p:attrName>
                                        </p:attrNameLst>
                                      </p:cBhvr>
                                      <p:to>
                                        <a:schemeClr val="bg1"/>
                                      </p:to>
                                    </p:animClr>
                                    <p:set>
                                      <p:cBhvr>
                                        <p:cTn id="36" dur="250" autoRev="1" fill="remove"/>
                                        <p:tgtEl>
                                          <p:spTgt spid="7">
                                            <p:txEl>
                                              <p:pRg st="4" end="4"/>
                                            </p:txEl>
                                          </p:spTgt>
                                        </p:tgtEl>
                                        <p:attrNameLst>
                                          <p:attrName>fill.type</p:attrName>
                                        </p:attrNameLst>
                                      </p:cBhvr>
                                      <p:to>
                                        <p:strVal val="solid"/>
                                      </p:to>
                                    </p:set>
                                    <p:set>
                                      <p:cBhvr>
                                        <p:cTn id="37" dur="250" autoRev="1" fill="remove"/>
                                        <p:tgtEl>
                                          <p:spTgt spid="7">
                                            <p:txEl>
                                              <p:pRg st="4" end="4"/>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nodeType="clickEffect">
                                  <p:stCondLst>
                                    <p:cond delay="0"/>
                                  </p:stCondLst>
                                  <p:childTnLst>
                                    <p:animClr clrSpc="rgb" dir="cw">
                                      <p:cBhvr override="childStyle">
                                        <p:cTn id="41" dur="250" autoRev="1" fill="remove"/>
                                        <p:tgtEl>
                                          <p:spTgt spid="7">
                                            <p:txEl>
                                              <p:pRg st="5" end="5"/>
                                            </p:txEl>
                                          </p:spTgt>
                                        </p:tgtEl>
                                        <p:attrNameLst>
                                          <p:attrName>style.color</p:attrName>
                                        </p:attrNameLst>
                                      </p:cBhvr>
                                      <p:to>
                                        <a:schemeClr val="bg1"/>
                                      </p:to>
                                    </p:animClr>
                                    <p:animClr clrSpc="rgb" dir="cw">
                                      <p:cBhvr>
                                        <p:cTn id="42" dur="250" autoRev="1" fill="remove"/>
                                        <p:tgtEl>
                                          <p:spTgt spid="7">
                                            <p:txEl>
                                              <p:pRg st="5" end="5"/>
                                            </p:txEl>
                                          </p:spTgt>
                                        </p:tgtEl>
                                        <p:attrNameLst>
                                          <p:attrName>fillcolor</p:attrName>
                                        </p:attrNameLst>
                                      </p:cBhvr>
                                      <p:to>
                                        <a:schemeClr val="bg1"/>
                                      </p:to>
                                    </p:animClr>
                                    <p:set>
                                      <p:cBhvr>
                                        <p:cTn id="43" dur="250" autoRev="1" fill="remove"/>
                                        <p:tgtEl>
                                          <p:spTgt spid="7">
                                            <p:txEl>
                                              <p:pRg st="5" end="5"/>
                                            </p:txEl>
                                          </p:spTgt>
                                        </p:tgtEl>
                                        <p:attrNameLst>
                                          <p:attrName>fill.type</p:attrName>
                                        </p:attrNameLst>
                                      </p:cBhvr>
                                      <p:to>
                                        <p:strVal val="solid"/>
                                      </p:to>
                                    </p:set>
                                    <p:set>
                                      <p:cBhvr>
                                        <p:cTn id="44" dur="250" autoRev="1" fill="remove"/>
                                        <p:tgtEl>
                                          <p:spTgt spid="7">
                                            <p:txEl>
                                              <p:pRg st="5" end="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lstStyle/>
          <a:p>
            <a:r>
              <a:rPr lang="en-US" dirty="0" smtClean="0"/>
              <a:t>COMPASS</a:t>
            </a:r>
            <a:endParaRPr lang="en-US" dirty="0"/>
          </a:p>
        </p:txBody>
      </p:sp>
      <p:pic>
        <p:nvPicPr>
          <p:cNvPr id="2"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47568" y="1494149"/>
            <a:ext cx="4610100" cy="4610100"/>
          </a:xfrm>
          <a:prstGeom prst="rect">
            <a:avLst/>
          </a:prstGeom>
          <a:ln>
            <a:noFill/>
          </a:ln>
          <a:effectLst>
            <a:outerShdw blurRad="190500" algn="tl" rotWithShape="0">
              <a:srgbClr val="000000">
                <a:alpha val="70000"/>
              </a:srgbClr>
            </a:outerShdw>
          </a:effectLst>
        </p:spPr>
      </p:pic>
      <p:sp>
        <p:nvSpPr>
          <p:cNvPr id="11" name="TextBox 10"/>
          <p:cNvSpPr txBox="1"/>
          <p:nvPr/>
        </p:nvSpPr>
        <p:spPr>
          <a:xfrm>
            <a:off x="1097279" y="1856932"/>
            <a:ext cx="4895557" cy="4247317"/>
          </a:xfrm>
          <a:prstGeom prst="rect">
            <a:avLst/>
          </a:prstGeom>
          <a:solidFill>
            <a:schemeClr val="bg1">
              <a:lumMod val="95000"/>
              <a:alpha val="70000"/>
            </a:schemeClr>
          </a:solidFill>
        </p:spPr>
        <p:txBody>
          <a:bodyPr wrap="square" rtlCol="0">
            <a:spAutoFit/>
          </a:bodyPr>
          <a:lstStyle/>
          <a:p>
            <a:pPr lvl="0" algn="just"/>
            <a:r>
              <a:rPr lang="en-US" sz="5400" dirty="0">
                <a:latin typeface="+mj-lt"/>
              </a:rPr>
              <a:t>is used to draw circles, arcs, radii, and parts of many symbols.</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30703905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12192000" cy="6908800"/>
          </a:xfrm>
          <a:prstGeom prst="rect">
            <a:avLst/>
          </a:prstGeom>
        </p:spPr>
      </p:pic>
      <p:sp>
        <p:nvSpPr>
          <p:cNvPr id="2" name="Title 1"/>
          <p:cNvSpPr>
            <a:spLocks noGrp="1"/>
          </p:cNvSpPr>
          <p:nvPr>
            <p:ph type="ctrTitle"/>
          </p:nvPr>
        </p:nvSpPr>
        <p:spPr>
          <a:xfrm>
            <a:off x="1674057" y="3263503"/>
            <a:ext cx="10058400" cy="2692400"/>
          </a:xfrm>
          <a:solidFill>
            <a:schemeClr val="bg1">
              <a:lumMod val="95000"/>
              <a:alpha val="70000"/>
            </a:schemeClr>
          </a:solidFill>
        </p:spPr>
        <p:txBody>
          <a:bodyPr/>
          <a:lstStyle/>
          <a:p>
            <a:pPr algn="r"/>
            <a:r>
              <a:rPr lang="en-US" sz="9600" dirty="0" smtClean="0">
                <a:effectLst>
                  <a:outerShdw blurRad="50800" dist="38100" dir="8100000" algn="tr" rotWithShape="0">
                    <a:prstClr val="black">
                      <a:alpha val="40000"/>
                    </a:prstClr>
                  </a:outerShdw>
                </a:effectLst>
              </a:rPr>
              <a:t>REVIEW</a:t>
            </a:r>
            <a:endParaRPr lang="en-US" dirty="0">
              <a:effectLst>
                <a:outerShdw blurRad="50800" dist="38100" dir="8100000" algn="tr" rotWithShape="0">
                  <a:prstClr val="black">
                    <a:alpha val="40000"/>
                  </a:prstClr>
                </a:outerShdw>
              </a:effectLst>
            </a:endParaRPr>
          </a:p>
        </p:txBody>
      </p:sp>
      <p:sp>
        <p:nvSpPr>
          <p:cNvPr id="3" name="Subtitle 2"/>
          <p:cNvSpPr>
            <a:spLocks noGrp="1"/>
          </p:cNvSpPr>
          <p:nvPr>
            <p:ph type="subTitle" idx="1"/>
          </p:nvPr>
        </p:nvSpPr>
        <p:spPr>
          <a:xfrm>
            <a:off x="1676828" y="5955903"/>
            <a:ext cx="10058400" cy="406400"/>
          </a:xfrm>
          <a:solidFill>
            <a:schemeClr val="bg1">
              <a:lumMod val="85000"/>
              <a:alpha val="70000"/>
            </a:schemeClr>
          </a:solidFill>
        </p:spPr>
        <p:txBody>
          <a:bodyPr>
            <a:normAutofit lnSpcReduction="10000"/>
          </a:bodyPr>
          <a:lstStyle/>
          <a:p>
            <a:pPr algn="r"/>
            <a:r>
              <a:rPr lang="en-US" dirty="0" smtClean="0">
                <a:effectLst>
                  <a:outerShdw blurRad="50800" dist="38100" dir="8100000" algn="tr" rotWithShape="0">
                    <a:prstClr val="black">
                      <a:alpha val="40000"/>
                    </a:prstClr>
                  </a:outerShdw>
                </a:effectLst>
              </a:rPr>
              <a:t>Fill in the blanks</a:t>
            </a:r>
            <a:endParaRPr lang="en-US" dirty="0">
              <a:effectLst>
                <a:outerShdw blurRad="50800" dist="38100" dir="8100000" algn="tr" rotWithShape="0">
                  <a:prstClr val="black">
                    <a:alpha val="40000"/>
                  </a:prst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1376814" cy="1600947"/>
          </a:xfrm>
          <a:prstGeom prst="rect">
            <a:avLst/>
          </a:prstGeom>
        </p:spPr>
      </p:pic>
    </p:spTree>
    <p:extLst>
      <p:ext uri="{BB962C8B-B14F-4D97-AF65-F5344CB8AC3E}">
        <p14:creationId xmlns:p14="http://schemas.microsoft.com/office/powerpoint/2010/main" val="244157443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normAutofit/>
          </a:bodyPr>
          <a:lstStyle/>
          <a:p>
            <a:r>
              <a:rPr lang="en-US" sz="5400" b="1" dirty="0"/>
              <a:t>Steps in using a compass:</a:t>
            </a:r>
            <a:endParaRPr lang="en-US" sz="5400" dirty="0"/>
          </a:p>
        </p:txBody>
      </p:sp>
      <p:sp>
        <p:nvSpPr>
          <p:cNvPr id="7" name="Content Placeholder 6"/>
          <p:cNvSpPr>
            <a:spLocks noGrp="1"/>
          </p:cNvSpPr>
          <p:nvPr>
            <p:ph sz="half" idx="2"/>
          </p:nvPr>
        </p:nvSpPr>
        <p:spPr>
          <a:xfrm>
            <a:off x="1097280" y="1845734"/>
            <a:ext cx="10058400" cy="4611333"/>
          </a:xfrm>
          <a:solidFill>
            <a:schemeClr val="bg1">
              <a:lumMod val="95000"/>
              <a:alpha val="70000"/>
            </a:schemeClr>
          </a:solidFill>
        </p:spPr>
        <p:txBody>
          <a:bodyPr>
            <a:noAutofit/>
          </a:bodyPr>
          <a:lstStyle/>
          <a:p>
            <a:pPr lvl="0" algn="just">
              <a:buFont typeface="Wingdings" panose="05000000000000000000" pitchFamily="2" charset="2"/>
              <a:buChar char="Ø"/>
            </a:pPr>
            <a:r>
              <a:rPr lang="en-US" sz="3400" dirty="0" smtClean="0"/>
              <a:t>Place </a:t>
            </a:r>
            <a:r>
              <a:rPr lang="en-US" sz="3400" dirty="0"/>
              <a:t>the point of the drafting compass at the center point of the circle you intend to </a:t>
            </a:r>
            <a:r>
              <a:rPr lang="en-US" sz="3400" dirty="0" smtClean="0"/>
              <a:t>draw.</a:t>
            </a:r>
          </a:p>
          <a:p>
            <a:pPr lvl="0" algn="just">
              <a:buFont typeface="Wingdings" panose="05000000000000000000" pitchFamily="2" charset="2"/>
              <a:buChar char="Ø"/>
            </a:pPr>
            <a:r>
              <a:rPr lang="en-US" sz="3400" dirty="0" smtClean="0"/>
              <a:t>Adjust </a:t>
            </a:r>
            <a:r>
              <a:rPr lang="en-US" sz="3400" dirty="0"/>
              <a:t>the leaded end of the compass so that it touches where you'd like the edge of the arc--or circle--to be. </a:t>
            </a:r>
            <a:endParaRPr lang="en-US" sz="3400" dirty="0" smtClean="0"/>
          </a:p>
          <a:p>
            <a:pPr lvl="0" algn="just">
              <a:buFont typeface="Wingdings" panose="05000000000000000000" pitchFamily="2" charset="2"/>
              <a:buChar char="Ø"/>
            </a:pPr>
            <a:r>
              <a:rPr lang="en-US" sz="3400" dirty="0" smtClean="0"/>
              <a:t>Grasp </a:t>
            </a:r>
            <a:r>
              <a:rPr lang="en-US" sz="3400" dirty="0"/>
              <a:t>the middle of the compass between your thumb and fingers. Twist your fingers, applying light downward pressure on the compass to mark out the desired length of arc or circle with the leaded end of the compass.</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284395589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
                                            <p:txEl>
                                              <p:pRg st="1" end="1"/>
                                            </p:txEl>
                                          </p:spTgt>
                                        </p:tgtEl>
                                        <p:attrNameLst>
                                          <p:attrName>style.color</p:attrName>
                                        </p:attrNameLst>
                                      </p:cBhvr>
                                      <p:to>
                                        <a:schemeClr val="bg1"/>
                                      </p:to>
                                    </p:animClr>
                                    <p:animClr clrSpc="rgb" dir="cw">
                                      <p:cBhvr>
                                        <p:cTn id="14" dur="250" autoRev="1" fill="remove"/>
                                        <p:tgtEl>
                                          <p:spTgt spid="7">
                                            <p:txEl>
                                              <p:pRg st="1" end="1"/>
                                            </p:txEl>
                                          </p:spTgt>
                                        </p:tgtEl>
                                        <p:attrNameLst>
                                          <p:attrName>fillcolor</p:attrName>
                                        </p:attrNameLst>
                                      </p:cBhvr>
                                      <p:to>
                                        <a:schemeClr val="bg1"/>
                                      </p:to>
                                    </p:animClr>
                                    <p:set>
                                      <p:cBhvr>
                                        <p:cTn id="15" dur="250" autoRev="1" fill="remove"/>
                                        <p:tgtEl>
                                          <p:spTgt spid="7">
                                            <p:txEl>
                                              <p:pRg st="1" end="1"/>
                                            </p:txEl>
                                          </p:spTgt>
                                        </p:tgtEl>
                                        <p:attrNameLst>
                                          <p:attrName>fill.type</p:attrName>
                                        </p:attrNameLst>
                                      </p:cBhvr>
                                      <p:to>
                                        <p:strVal val="solid"/>
                                      </p:to>
                                    </p:set>
                                    <p:set>
                                      <p:cBhvr>
                                        <p:cTn id="16" dur="250" autoRev="1" fill="remove"/>
                                        <p:tgtEl>
                                          <p:spTgt spid="7">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
                                            <p:txEl>
                                              <p:pRg st="2" end="2"/>
                                            </p:txEl>
                                          </p:spTgt>
                                        </p:tgtEl>
                                        <p:attrNameLst>
                                          <p:attrName>style.color</p:attrName>
                                        </p:attrNameLst>
                                      </p:cBhvr>
                                      <p:to>
                                        <a:schemeClr val="bg1"/>
                                      </p:to>
                                    </p:animClr>
                                    <p:animClr clrSpc="rgb" dir="cw">
                                      <p:cBhvr>
                                        <p:cTn id="21" dur="250" autoRev="1" fill="remove"/>
                                        <p:tgtEl>
                                          <p:spTgt spid="7">
                                            <p:txEl>
                                              <p:pRg st="2" end="2"/>
                                            </p:txEl>
                                          </p:spTgt>
                                        </p:tgtEl>
                                        <p:attrNameLst>
                                          <p:attrName>fillcolor</p:attrName>
                                        </p:attrNameLst>
                                      </p:cBhvr>
                                      <p:to>
                                        <a:schemeClr val="bg1"/>
                                      </p:to>
                                    </p:animClr>
                                    <p:set>
                                      <p:cBhvr>
                                        <p:cTn id="22" dur="250" autoRev="1" fill="remove"/>
                                        <p:tgtEl>
                                          <p:spTgt spid="7">
                                            <p:txEl>
                                              <p:pRg st="2" end="2"/>
                                            </p:txEl>
                                          </p:spTgt>
                                        </p:tgtEl>
                                        <p:attrNameLst>
                                          <p:attrName>fill.type</p:attrName>
                                        </p:attrNameLst>
                                      </p:cBhvr>
                                      <p:to>
                                        <p:strVal val="solid"/>
                                      </p:to>
                                    </p:set>
                                    <p:set>
                                      <p:cBhvr>
                                        <p:cTn id="23" dur="250" autoRev="1" fill="remove"/>
                                        <p:tgtEl>
                                          <p:spTgt spid="7">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r>
              <a:rPr lang="en-US" sz="7200" dirty="0" smtClean="0"/>
              <a:t>DIVIDER</a:t>
            </a:r>
            <a:endParaRPr lang="en-US" sz="7200"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13" name="Content Placeholder 12"/>
          <p:cNvSpPr>
            <a:spLocks noGrp="1"/>
          </p:cNvSpPr>
          <p:nvPr>
            <p:ph sz="half" idx="1"/>
          </p:nvPr>
        </p:nvSpPr>
        <p:spPr/>
        <p:txBody>
          <a:bodyPr>
            <a:noAutofit/>
          </a:bodyPr>
          <a:lstStyle/>
          <a:p>
            <a:pPr algn="just"/>
            <a:r>
              <a:rPr lang="en-US" sz="3800" dirty="0">
                <a:latin typeface="+mj-lt"/>
              </a:rPr>
              <a:t>is similar to the compass in construction. As the name implies, divider is used for dividing distances into a number of equal parts by the trial-and-error method</a:t>
            </a:r>
            <a:r>
              <a:rPr lang="en-US" sz="3800" dirty="0" smtClean="0">
                <a:latin typeface="+mj-lt"/>
              </a:rPr>
              <a:t>.</a:t>
            </a:r>
            <a:endParaRPr lang="en-US" sz="3800" dirty="0">
              <a:latin typeface="+mj-lt"/>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1760" y="1508388"/>
            <a:ext cx="5120640" cy="436070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1128341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normAutofit/>
          </a:bodyPr>
          <a:lstStyle/>
          <a:p>
            <a:r>
              <a:rPr lang="en-US" sz="5400" b="1" dirty="0"/>
              <a:t>Steps in using a divider:</a:t>
            </a:r>
            <a:endParaRPr lang="en-US" sz="5400" dirty="0"/>
          </a:p>
        </p:txBody>
      </p:sp>
      <p:sp>
        <p:nvSpPr>
          <p:cNvPr id="7" name="Content Placeholder 6"/>
          <p:cNvSpPr>
            <a:spLocks noGrp="1"/>
          </p:cNvSpPr>
          <p:nvPr>
            <p:ph sz="half" idx="2"/>
          </p:nvPr>
        </p:nvSpPr>
        <p:spPr>
          <a:xfrm>
            <a:off x="1097280" y="1845734"/>
            <a:ext cx="10058400" cy="4611333"/>
          </a:xfrm>
          <a:solidFill>
            <a:schemeClr val="bg1">
              <a:lumMod val="95000"/>
              <a:alpha val="70000"/>
            </a:schemeClr>
          </a:solidFill>
        </p:spPr>
        <p:txBody>
          <a:bodyPr>
            <a:noAutofit/>
          </a:bodyPr>
          <a:lstStyle/>
          <a:p>
            <a:pPr lvl="0" algn="just">
              <a:spcBef>
                <a:spcPts val="0"/>
              </a:spcBef>
              <a:spcAft>
                <a:spcPts val="0"/>
              </a:spcAft>
              <a:buFont typeface="Wingdings" panose="05000000000000000000" pitchFamily="2" charset="2"/>
              <a:buChar char="Ø"/>
            </a:pPr>
            <a:r>
              <a:rPr lang="en-US" sz="3300" dirty="0" smtClean="0"/>
              <a:t>Align </a:t>
            </a:r>
            <a:r>
              <a:rPr lang="en-US" sz="3300" dirty="0"/>
              <a:t>each arm of the dividers so that one point is laying on the start point of the measurement you want to transfer and the other divider point is laying on the endpoint of that same measurement.</a:t>
            </a:r>
          </a:p>
          <a:p>
            <a:pPr lvl="0" algn="just">
              <a:spcBef>
                <a:spcPts val="0"/>
              </a:spcBef>
              <a:spcAft>
                <a:spcPts val="0"/>
              </a:spcAft>
              <a:buFont typeface="Wingdings" panose="05000000000000000000" pitchFamily="2" charset="2"/>
              <a:buChar char="Ø"/>
            </a:pPr>
            <a:r>
              <a:rPr lang="en-US" sz="3300" dirty="0"/>
              <a:t>Lift the dividers off the measurement you intend to transfer, being careful not to change their alignment.</a:t>
            </a:r>
          </a:p>
          <a:p>
            <a:pPr lvl="0" algn="just">
              <a:spcBef>
                <a:spcPts val="0"/>
              </a:spcBef>
              <a:spcAft>
                <a:spcPts val="0"/>
              </a:spcAft>
              <a:buFont typeface="Wingdings" panose="05000000000000000000" pitchFamily="2" charset="2"/>
              <a:buChar char="Ø"/>
            </a:pPr>
            <a:r>
              <a:rPr lang="en-US" sz="3300" dirty="0"/>
              <a:t>Place the dividers over the location you'd like to transfer the measurement to, and make a pencil mark to indicate where each of the dividers' pointers sits. This duplicates the measurement.</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131498018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
                                            <p:txEl>
                                              <p:pRg st="1" end="1"/>
                                            </p:txEl>
                                          </p:spTgt>
                                        </p:tgtEl>
                                        <p:attrNameLst>
                                          <p:attrName>style.color</p:attrName>
                                        </p:attrNameLst>
                                      </p:cBhvr>
                                      <p:to>
                                        <a:schemeClr val="bg1"/>
                                      </p:to>
                                    </p:animClr>
                                    <p:animClr clrSpc="rgb" dir="cw">
                                      <p:cBhvr>
                                        <p:cTn id="14" dur="250" autoRev="1" fill="remove"/>
                                        <p:tgtEl>
                                          <p:spTgt spid="7">
                                            <p:txEl>
                                              <p:pRg st="1" end="1"/>
                                            </p:txEl>
                                          </p:spTgt>
                                        </p:tgtEl>
                                        <p:attrNameLst>
                                          <p:attrName>fillcolor</p:attrName>
                                        </p:attrNameLst>
                                      </p:cBhvr>
                                      <p:to>
                                        <a:schemeClr val="bg1"/>
                                      </p:to>
                                    </p:animClr>
                                    <p:set>
                                      <p:cBhvr>
                                        <p:cTn id="15" dur="250" autoRev="1" fill="remove"/>
                                        <p:tgtEl>
                                          <p:spTgt spid="7">
                                            <p:txEl>
                                              <p:pRg st="1" end="1"/>
                                            </p:txEl>
                                          </p:spTgt>
                                        </p:tgtEl>
                                        <p:attrNameLst>
                                          <p:attrName>fill.type</p:attrName>
                                        </p:attrNameLst>
                                      </p:cBhvr>
                                      <p:to>
                                        <p:strVal val="solid"/>
                                      </p:to>
                                    </p:set>
                                    <p:set>
                                      <p:cBhvr>
                                        <p:cTn id="16" dur="250" autoRev="1" fill="remove"/>
                                        <p:tgtEl>
                                          <p:spTgt spid="7">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
                                            <p:txEl>
                                              <p:pRg st="2" end="2"/>
                                            </p:txEl>
                                          </p:spTgt>
                                        </p:tgtEl>
                                        <p:attrNameLst>
                                          <p:attrName>style.color</p:attrName>
                                        </p:attrNameLst>
                                      </p:cBhvr>
                                      <p:to>
                                        <a:schemeClr val="bg1"/>
                                      </p:to>
                                    </p:animClr>
                                    <p:animClr clrSpc="rgb" dir="cw">
                                      <p:cBhvr>
                                        <p:cTn id="21" dur="250" autoRev="1" fill="remove"/>
                                        <p:tgtEl>
                                          <p:spTgt spid="7">
                                            <p:txEl>
                                              <p:pRg st="2" end="2"/>
                                            </p:txEl>
                                          </p:spTgt>
                                        </p:tgtEl>
                                        <p:attrNameLst>
                                          <p:attrName>fillcolor</p:attrName>
                                        </p:attrNameLst>
                                      </p:cBhvr>
                                      <p:to>
                                        <a:schemeClr val="bg1"/>
                                      </p:to>
                                    </p:animClr>
                                    <p:set>
                                      <p:cBhvr>
                                        <p:cTn id="22" dur="250" autoRev="1" fill="remove"/>
                                        <p:tgtEl>
                                          <p:spTgt spid="7">
                                            <p:txEl>
                                              <p:pRg st="2" end="2"/>
                                            </p:txEl>
                                          </p:spTgt>
                                        </p:tgtEl>
                                        <p:attrNameLst>
                                          <p:attrName>fill.type</p:attrName>
                                        </p:attrNameLst>
                                      </p:cBhvr>
                                      <p:to>
                                        <p:strVal val="solid"/>
                                      </p:to>
                                    </p:set>
                                    <p:set>
                                      <p:cBhvr>
                                        <p:cTn id="23" dur="250" autoRev="1" fill="remove"/>
                                        <p:tgtEl>
                                          <p:spTgt spid="7">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12192000" cy="6908800"/>
          </a:xfrm>
          <a:prstGeom prst="rect">
            <a:avLst/>
          </a:prstGeom>
        </p:spPr>
      </p:pic>
      <p:sp>
        <p:nvSpPr>
          <p:cNvPr id="2" name="Title 1"/>
          <p:cNvSpPr>
            <a:spLocks noGrp="1"/>
          </p:cNvSpPr>
          <p:nvPr>
            <p:ph type="ctrTitle"/>
          </p:nvPr>
        </p:nvSpPr>
        <p:spPr>
          <a:xfrm>
            <a:off x="1674057" y="3263503"/>
            <a:ext cx="10058400" cy="2692400"/>
          </a:xfrm>
          <a:solidFill>
            <a:schemeClr val="bg1">
              <a:lumMod val="95000"/>
              <a:alpha val="70000"/>
            </a:schemeClr>
          </a:solidFill>
        </p:spPr>
        <p:txBody>
          <a:bodyPr/>
          <a:lstStyle/>
          <a:p>
            <a:pPr algn="r"/>
            <a:r>
              <a:rPr lang="en-US" sz="9600" dirty="0" smtClean="0">
                <a:effectLst>
                  <a:outerShdw blurRad="50800" dist="38100" dir="8100000" algn="tr" rotWithShape="0">
                    <a:prstClr val="black">
                      <a:alpha val="40000"/>
                    </a:prstClr>
                  </a:outerShdw>
                </a:effectLst>
              </a:rPr>
              <a:t>ACTIVITY</a:t>
            </a:r>
            <a:endParaRPr lang="en-US" dirty="0">
              <a:effectLst>
                <a:outerShdw blurRad="50800" dist="38100" dir="8100000" algn="tr" rotWithShape="0">
                  <a:prstClr val="black">
                    <a:alpha val="40000"/>
                  </a:prstClr>
                </a:outerShdw>
              </a:effectLst>
            </a:endParaRPr>
          </a:p>
        </p:txBody>
      </p:sp>
      <p:sp>
        <p:nvSpPr>
          <p:cNvPr id="3" name="Subtitle 2"/>
          <p:cNvSpPr>
            <a:spLocks noGrp="1"/>
          </p:cNvSpPr>
          <p:nvPr>
            <p:ph type="subTitle" idx="1"/>
          </p:nvPr>
        </p:nvSpPr>
        <p:spPr>
          <a:xfrm>
            <a:off x="1676828" y="5955903"/>
            <a:ext cx="10058400" cy="406400"/>
          </a:xfrm>
          <a:solidFill>
            <a:schemeClr val="bg1">
              <a:lumMod val="85000"/>
              <a:alpha val="70000"/>
            </a:schemeClr>
          </a:solidFill>
        </p:spPr>
        <p:txBody>
          <a:bodyPr>
            <a:normAutofit lnSpcReduction="10000"/>
          </a:bodyPr>
          <a:lstStyle/>
          <a:p>
            <a:pPr algn="r"/>
            <a:r>
              <a:rPr lang="en-US" dirty="0" smtClean="0">
                <a:effectLst>
                  <a:outerShdw blurRad="50800" dist="38100" dir="8100000" algn="tr" rotWithShape="0">
                    <a:prstClr val="black">
                      <a:alpha val="40000"/>
                    </a:prstClr>
                  </a:outerShdw>
                </a:effectLst>
              </a:rPr>
              <a:t>DRAWING AND MEASURING</a:t>
            </a:r>
            <a:endParaRPr lang="en-US" dirty="0">
              <a:effectLst>
                <a:outerShdw blurRad="50800" dist="38100" dir="8100000" algn="tr" rotWithShape="0">
                  <a:prstClr val="black">
                    <a:alpha val="40000"/>
                  </a:prstClr>
                </a:outerShdw>
              </a:effectLs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1376814" cy="1600947"/>
          </a:xfrm>
          <a:prstGeom prst="rect">
            <a:avLst/>
          </a:prstGeom>
        </p:spPr>
      </p:pic>
    </p:spTree>
    <p:extLst>
      <p:ext uri="{BB962C8B-B14F-4D97-AF65-F5344CB8AC3E}">
        <p14:creationId xmlns:p14="http://schemas.microsoft.com/office/powerpoint/2010/main" val="333242035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xfrm>
            <a:off x="1097280" y="4025900"/>
            <a:ext cx="10058400" cy="1054100"/>
          </a:xfrm>
          <a:solidFill>
            <a:schemeClr val="bg1">
              <a:lumMod val="85000"/>
              <a:alpha val="70000"/>
            </a:schemeClr>
          </a:solidFill>
        </p:spPr>
        <p:txBody>
          <a:bodyPr>
            <a:normAutofit/>
          </a:bodyPr>
          <a:lstStyle/>
          <a:p>
            <a:pPr algn="ctr"/>
            <a:r>
              <a:rPr lang="en-US" sz="7200" b="1" dirty="0" smtClean="0"/>
              <a:t>IN FIFTEEN (15) MINUTES!</a:t>
            </a:r>
            <a:endParaRPr lang="en-US" sz="7200" b="1"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9" name="Title 4"/>
          <p:cNvSpPr txBox="1">
            <a:spLocks/>
          </p:cNvSpPr>
          <p:nvPr/>
        </p:nvSpPr>
        <p:spPr>
          <a:xfrm>
            <a:off x="1097280" y="635000"/>
            <a:ext cx="10058400" cy="3124200"/>
          </a:xfrm>
          <a:prstGeom prst="rect">
            <a:avLst/>
          </a:prstGeom>
          <a:solidFill>
            <a:schemeClr val="bg1">
              <a:lumMod val="85000"/>
              <a:alpha val="70000"/>
            </a:schemeClr>
          </a:solidFill>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5400" dirty="0" smtClean="0"/>
              <a:t>MEASURE THE FOLLOWING LINES, ANGLES, AND CIRCLES AND DRAW THEM WITH THE EXACT LENGTH AND SIZES</a:t>
            </a:r>
            <a:endParaRPr lang="en-US" sz="5400" dirty="0"/>
          </a:p>
        </p:txBody>
      </p:sp>
    </p:spTree>
    <p:extLst>
      <p:ext uri="{BB962C8B-B14F-4D97-AF65-F5344CB8AC3E}">
        <p14:creationId xmlns:p14="http://schemas.microsoft.com/office/powerpoint/2010/main" val="26746922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12192000" cy="6908800"/>
          </a:xfrm>
          <a:prstGeom prst="rect">
            <a:avLst/>
          </a:prstGeom>
        </p:spPr>
      </p:pic>
      <p:sp>
        <p:nvSpPr>
          <p:cNvPr id="2" name="Title 1"/>
          <p:cNvSpPr>
            <a:spLocks noGrp="1"/>
          </p:cNvSpPr>
          <p:nvPr>
            <p:ph type="ctrTitle"/>
          </p:nvPr>
        </p:nvSpPr>
        <p:spPr>
          <a:xfrm>
            <a:off x="1674057" y="3263503"/>
            <a:ext cx="10058400" cy="2692400"/>
          </a:xfrm>
          <a:solidFill>
            <a:schemeClr val="bg1">
              <a:lumMod val="95000"/>
              <a:alpha val="70000"/>
            </a:schemeClr>
          </a:solidFill>
        </p:spPr>
        <p:txBody>
          <a:bodyPr/>
          <a:lstStyle/>
          <a:p>
            <a:pPr algn="r"/>
            <a:r>
              <a:rPr lang="en-US" sz="9600" dirty="0" smtClean="0">
                <a:effectLst>
                  <a:outerShdw blurRad="50800" dist="38100" dir="8100000" algn="tr" rotWithShape="0">
                    <a:prstClr val="black">
                      <a:alpha val="40000"/>
                    </a:prstClr>
                  </a:outerShdw>
                </a:effectLst>
              </a:rPr>
              <a:t>QUIZ</a:t>
            </a:r>
            <a:endParaRPr lang="en-US" dirty="0">
              <a:effectLst>
                <a:outerShdw blurRad="50800" dist="38100" dir="8100000" algn="tr" rotWithShape="0">
                  <a:prstClr val="black">
                    <a:alpha val="40000"/>
                  </a:prstClr>
                </a:outerShdw>
              </a:effectLst>
            </a:endParaRPr>
          </a:p>
        </p:txBody>
      </p:sp>
      <p:sp>
        <p:nvSpPr>
          <p:cNvPr id="3" name="Subtitle 2"/>
          <p:cNvSpPr>
            <a:spLocks noGrp="1"/>
          </p:cNvSpPr>
          <p:nvPr>
            <p:ph type="subTitle" idx="1"/>
          </p:nvPr>
        </p:nvSpPr>
        <p:spPr>
          <a:xfrm>
            <a:off x="1676828" y="5955903"/>
            <a:ext cx="10058400" cy="406400"/>
          </a:xfrm>
          <a:solidFill>
            <a:schemeClr val="bg1">
              <a:lumMod val="85000"/>
              <a:alpha val="70000"/>
            </a:schemeClr>
          </a:solidFill>
        </p:spPr>
        <p:txBody>
          <a:bodyPr>
            <a:normAutofit lnSpcReduction="10000"/>
          </a:bodyPr>
          <a:lstStyle/>
          <a:p>
            <a:pPr algn="r"/>
            <a:r>
              <a:rPr lang="en-US" dirty="0" smtClean="0">
                <a:effectLst>
                  <a:outerShdw blurRad="50800" dist="38100" dir="8100000" algn="tr" rotWithShape="0">
                    <a:prstClr val="black">
                      <a:alpha val="40000"/>
                    </a:prstClr>
                  </a:outerShdw>
                </a:effectLst>
              </a:rPr>
              <a:t>MATCHING TYPE</a:t>
            </a:r>
            <a:endParaRPr lang="en-US" dirty="0">
              <a:effectLst>
                <a:outerShdw blurRad="50800" dist="38100" dir="8100000" algn="tr" rotWithShape="0">
                  <a:prstClr val="black">
                    <a:alpha val="40000"/>
                  </a:prstClr>
                </a:outerShdw>
              </a:effectLs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1376814" cy="1600947"/>
          </a:xfrm>
          <a:prstGeom prst="rect">
            <a:avLst/>
          </a:prstGeom>
        </p:spPr>
      </p:pic>
    </p:spTree>
    <p:extLst>
      <p:ext uri="{BB962C8B-B14F-4D97-AF65-F5344CB8AC3E}">
        <p14:creationId xmlns:p14="http://schemas.microsoft.com/office/powerpoint/2010/main" val="6862516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noAutofit/>
          </a:bodyPr>
          <a:lstStyle/>
          <a:p>
            <a:pPr algn="just"/>
            <a:r>
              <a:rPr lang="en-US" sz="3600" dirty="0"/>
              <a:t>Match Column A with Column B. Write only the letter of the </a:t>
            </a:r>
            <a:r>
              <a:rPr lang="en-US" sz="3600" dirty="0" smtClean="0"/>
              <a:t>correct answer </a:t>
            </a:r>
            <a:r>
              <a:rPr lang="en-US" sz="3600" dirty="0"/>
              <a:t>on a separate sheet of paper</a:t>
            </a:r>
            <a:r>
              <a:rPr lang="en-US" sz="3600" dirty="0" smtClean="0"/>
              <a:t>.</a:t>
            </a:r>
            <a:endParaRPr lang="en-US" sz="3600" dirty="0"/>
          </a:p>
        </p:txBody>
      </p:sp>
      <p:graphicFrame>
        <p:nvGraphicFramePr>
          <p:cNvPr id="2" name="Content Placeholder 1"/>
          <p:cNvGraphicFramePr>
            <a:graphicFrameLocks noGrp="1"/>
          </p:cNvGraphicFramePr>
          <p:nvPr>
            <p:ph sz="half" idx="2"/>
            <p:extLst>
              <p:ext uri="{D42A27DB-BD31-4B8C-83A1-F6EECF244321}">
                <p14:modId xmlns:p14="http://schemas.microsoft.com/office/powerpoint/2010/main" val="48227470"/>
              </p:ext>
            </p:extLst>
          </p:nvPr>
        </p:nvGraphicFramePr>
        <p:xfrm>
          <a:off x="765208" y="1798226"/>
          <a:ext cx="10945529" cy="5069306"/>
        </p:xfrm>
        <a:graphic>
          <a:graphicData uri="http://schemas.openxmlformats.org/drawingml/2006/table">
            <a:tbl>
              <a:tblPr firstRow="1" firstCol="1" bandRow="1">
                <a:tableStyleId>{D7AC3CCA-C797-4891-BE02-D94E43425B78}</a:tableStyleId>
              </a:tblPr>
              <a:tblGrid>
                <a:gridCol w="8204234"/>
                <a:gridCol w="2741295"/>
              </a:tblGrid>
              <a:tr h="301612">
                <a:tc>
                  <a:txBody>
                    <a:bodyPr/>
                    <a:lstStyle/>
                    <a:p>
                      <a:pPr marL="0" marR="0" algn="ctr">
                        <a:lnSpc>
                          <a:spcPct val="115000"/>
                        </a:lnSpc>
                        <a:spcBef>
                          <a:spcPts val="0"/>
                        </a:spcBef>
                        <a:spcAft>
                          <a:spcPts val="0"/>
                        </a:spcAft>
                      </a:pPr>
                      <a:r>
                        <a:rPr lang="en-US" sz="2800" dirty="0">
                          <a:effectLst/>
                        </a:rPr>
                        <a:t>Column A</a:t>
                      </a:r>
                      <a:endParaRPr lang="en-US" sz="2800" dirty="0">
                        <a:effectLst/>
                        <a:latin typeface="+mj-lt"/>
                        <a:ea typeface="Calibri" panose="020F0502020204030204" pitchFamily="34" charset="0"/>
                        <a:cs typeface="Times New Roman" panose="02020603050405020304" pitchFamily="18" charset="0"/>
                      </a:endParaRPr>
                    </a:p>
                  </a:txBody>
                  <a:tcPr marL="61786" marR="61786" marT="0" marB="0" anchor="ctr"/>
                </a:tc>
                <a:tc>
                  <a:txBody>
                    <a:bodyPr/>
                    <a:lstStyle/>
                    <a:p>
                      <a:pPr marL="0" marR="0" algn="ctr">
                        <a:lnSpc>
                          <a:spcPct val="115000"/>
                        </a:lnSpc>
                        <a:spcBef>
                          <a:spcPts val="0"/>
                        </a:spcBef>
                        <a:spcAft>
                          <a:spcPts val="0"/>
                        </a:spcAft>
                      </a:pPr>
                      <a:r>
                        <a:rPr lang="en-US" sz="2800">
                          <a:effectLst/>
                        </a:rPr>
                        <a:t>Column B</a:t>
                      </a:r>
                      <a:endParaRPr lang="en-US" sz="2800">
                        <a:effectLst/>
                        <a:latin typeface="+mj-lt"/>
                        <a:ea typeface="Calibri" panose="020F0502020204030204" pitchFamily="34" charset="0"/>
                        <a:cs typeface="Times New Roman" panose="02020603050405020304" pitchFamily="18" charset="0"/>
                      </a:endParaRPr>
                    </a:p>
                  </a:txBody>
                  <a:tcPr marL="61786" marR="61786" marT="0" marB="0" anchor="ctr"/>
                </a:tc>
              </a:tr>
              <a:tr h="622049">
                <a:tc>
                  <a:txBody>
                    <a:bodyPr/>
                    <a:lstStyle/>
                    <a:p>
                      <a:pPr marL="342900" marR="0" lvl="0" indent="-342900" algn="just">
                        <a:lnSpc>
                          <a:spcPct val="115000"/>
                        </a:lnSpc>
                        <a:spcBef>
                          <a:spcPts val="0"/>
                        </a:spcBef>
                        <a:spcAft>
                          <a:spcPts val="0"/>
                        </a:spcAft>
                        <a:buFont typeface="+mj-lt"/>
                        <a:buAutoNum type="arabicPeriod"/>
                      </a:pPr>
                      <a:r>
                        <a:rPr lang="en-US" sz="2800" dirty="0">
                          <a:effectLst/>
                        </a:rPr>
                        <a:t>It is the measuring tool used for measuring and setting of </a:t>
                      </a:r>
                      <a:r>
                        <a:rPr lang="en-US" sz="2800" dirty="0" smtClean="0">
                          <a:effectLst/>
                        </a:rPr>
                        <a:t>angles</a:t>
                      </a:r>
                      <a:endParaRPr lang="en-US" sz="2800" dirty="0" smtClean="0">
                        <a:effectLst/>
                        <a:latin typeface="+mj-lt"/>
                      </a:endParaRPr>
                    </a:p>
                  </a:txBody>
                  <a:tcPr marL="61786" marR="61786" marT="0" marB="0"/>
                </a:tc>
                <a:tc>
                  <a:txBody>
                    <a:bodyPr/>
                    <a:lstStyle/>
                    <a:p>
                      <a:pPr marL="514350" marR="0" lvl="0" indent="-514350" algn="just">
                        <a:lnSpc>
                          <a:spcPct val="115000"/>
                        </a:lnSpc>
                        <a:spcBef>
                          <a:spcPts val="0"/>
                        </a:spcBef>
                        <a:spcAft>
                          <a:spcPts val="0"/>
                        </a:spcAft>
                        <a:buFont typeface="+mj-lt"/>
                        <a:buAutoNum type="alphaLcPeriod"/>
                      </a:pPr>
                      <a:r>
                        <a:rPr lang="en-US" sz="2800" dirty="0" smtClean="0">
                          <a:effectLst/>
                        </a:rPr>
                        <a:t>Triangle</a:t>
                      </a:r>
                      <a:endParaRPr lang="en-US" sz="2800" dirty="0" smtClean="0">
                        <a:effectLst/>
                        <a:latin typeface="+mj-lt"/>
                      </a:endParaRPr>
                    </a:p>
                  </a:txBody>
                  <a:tcPr marL="61786" marR="61786" marT="0" marB="0"/>
                </a:tc>
              </a:tr>
              <a:tr h="622049">
                <a:tc>
                  <a:txBody>
                    <a:bodyPr/>
                    <a:lstStyle/>
                    <a:p>
                      <a:pPr marL="514350" marR="0" lvl="0" indent="-514350" algn="just">
                        <a:lnSpc>
                          <a:spcPct val="115000"/>
                        </a:lnSpc>
                        <a:spcBef>
                          <a:spcPts val="0"/>
                        </a:spcBef>
                        <a:spcAft>
                          <a:spcPts val="0"/>
                        </a:spcAft>
                        <a:buFont typeface="+mj-lt"/>
                        <a:buAutoNum type="arabicPeriod" startAt="2"/>
                      </a:pPr>
                      <a:r>
                        <a:rPr lang="en-US" sz="2800" kern="1200" dirty="0" smtClean="0">
                          <a:effectLst/>
                        </a:rPr>
                        <a:t>It is the most popular type of measuring tools, usually 6 or 12 inches in length.</a:t>
                      </a:r>
                      <a:endParaRPr lang="en-US" sz="2800" b="1" kern="1200" dirty="0" smtClean="0">
                        <a:solidFill>
                          <a:schemeClr val="lt1"/>
                        </a:solidFill>
                        <a:effectLst/>
                        <a:latin typeface="+mn-lt"/>
                        <a:ea typeface="+mn-ea"/>
                        <a:cs typeface="+mn-cs"/>
                      </a:endParaRPr>
                    </a:p>
                  </a:txBody>
                  <a:tcPr marL="61786" marR="61786" marT="0" marB="0"/>
                </a:tc>
                <a:tc>
                  <a:txBody>
                    <a:bodyPr/>
                    <a:lstStyle/>
                    <a:p>
                      <a:pPr marL="514350" marR="0" lvl="0" indent="-514350" algn="just">
                        <a:lnSpc>
                          <a:spcPct val="115000"/>
                        </a:lnSpc>
                        <a:spcBef>
                          <a:spcPts val="0"/>
                        </a:spcBef>
                        <a:spcAft>
                          <a:spcPts val="0"/>
                        </a:spcAft>
                        <a:buFont typeface="+mj-lt"/>
                        <a:buAutoNum type="alphaLcPeriod" startAt="2"/>
                      </a:pPr>
                      <a:r>
                        <a:rPr lang="en-US" sz="2800" kern="1200" dirty="0" smtClean="0">
                          <a:effectLst/>
                        </a:rPr>
                        <a:t>T-Square</a:t>
                      </a:r>
                    </a:p>
                    <a:p>
                      <a:pPr marL="514350" marR="0" lvl="0" indent="-514350" algn="just">
                        <a:lnSpc>
                          <a:spcPct val="115000"/>
                        </a:lnSpc>
                        <a:spcBef>
                          <a:spcPts val="0"/>
                        </a:spcBef>
                        <a:spcAft>
                          <a:spcPts val="0"/>
                        </a:spcAft>
                        <a:buFont typeface="+mj-lt"/>
                        <a:buAutoNum type="alphaLcPeriod" startAt="2"/>
                      </a:pPr>
                      <a:endParaRPr lang="en-US" sz="2800" dirty="0">
                        <a:effectLst/>
                        <a:latin typeface="+mj-lt"/>
                        <a:ea typeface="Calibri" panose="020F0502020204030204" pitchFamily="34" charset="0"/>
                        <a:cs typeface="Times New Roman" panose="02020603050405020304" pitchFamily="18" charset="0"/>
                      </a:endParaRPr>
                    </a:p>
                  </a:txBody>
                  <a:tcPr marL="61786" marR="61786" marT="0" marB="0"/>
                </a:tc>
              </a:tr>
              <a:tr h="695987">
                <a:tc>
                  <a:txBody>
                    <a:bodyPr/>
                    <a:lstStyle/>
                    <a:p>
                      <a:pPr marL="514350" marR="0" lvl="0" indent="-514350" algn="just">
                        <a:lnSpc>
                          <a:spcPct val="115000"/>
                        </a:lnSpc>
                        <a:spcBef>
                          <a:spcPts val="0"/>
                        </a:spcBef>
                        <a:spcAft>
                          <a:spcPts val="0"/>
                        </a:spcAft>
                        <a:buFont typeface="+mj-lt"/>
                        <a:buAutoNum type="arabicPeriod" startAt="3"/>
                      </a:pPr>
                      <a:r>
                        <a:rPr lang="en-US" sz="2800" kern="1200" dirty="0" smtClean="0">
                          <a:effectLst/>
                        </a:rPr>
                        <a:t>Its main purpose is to reproduce, reduce or enlarge the dimension of size on a drawing.</a:t>
                      </a:r>
                      <a:endParaRPr lang="en-US" sz="2800" b="1" kern="1200" dirty="0" smtClean="0">
                        <a:solidFill>
                          <a:schemeClr val="lt1"/>
                        </a:solidFill>
                        <a:effectLst/>
                        <a:latin typeface="+mn-lt"/>
                        <a:ea typeface="+mn-ea"/>
                        <a:cs typeface="+mn-cs"/>
                      </a:endParaRPr>
                    </a:p>
                  </a:txBody>
                  <a:tcPr marL="61786" marR="61786" marT="0" marB="0"/>
                </a:tc>
                <a:tc>
                  <a:txBody>
                    <a:bodyPr/>
                    <a:lstStyle/>
                    <a:p>
                      <a:pPr marL="514350" marR="0" lvl="0" indent="-514350" algn="just">
                        <a:lnSpc>
                          <a:spcPct val="115000"/>
                        </a:lnSpc>
                        <a:spcBef>
                          <a:spcPts val="0"/>
                        </a:spcBef>
                        <a:spcAft>
                          <a:spcPts val="0"/>
                        </a:spcAft>
                        <a:buFont typeface="+mj-lt"/>
                        <a:buAutoNum type="alphaLcPeriod" startAt="3"/>
                      </a:pPr>
                      <a:r>
                        <a:rPr lang="en-US" sz="2800" kern="1200" dirty="0" smtClean="0">
                          <a:effectLst/>
                        </a:rPr>
                        <a:t>Protractor</a:t>
                      </a:r>
                    </a:p>
                    <a:p>
                      <a:pPr marL="514350" marR="0" lvl="0" indent="-514350" algn="just">
                        <a:lnSpc>
                          <a:spcPct val="115000"/>
                        </a:lnSpc>
                        <a:spcBef>
                          <a:spcPts val="0"/>
                        </a:spcBef>
                        <a:spcAft>
                          <a:spcPts val="0"/>
                        </a:spcAft>
                        <a:buFont typeface="+mj-lt"/>
                        <a:buAutoNum type="alphaLcPeriod" startAt="3"/>
                      </a:pPr>
                      <a:endParaRPr lang="en-US" sz="2800" dirty="0">
                        <a:effectLst/>
                        <a:latin typeface="+mj-lt"/>
                        <a:ea typeface="Calibri" panose="020F0502020204030204" pitchFamily="34" charset="0"/>
                        <a:cs typeface="Times New Roman" panose="02020603050405020304" pitchFamily="18" charset="0"/>
                      </a:endParaRPr>
                    </a:p>
                  </a:txBody>
                  <a:tcPr marL="61786" marR="61786" marT="0" marB="0"/>
                </a:tc>
              </a:tr>
              <a:tr h="495220">
                <a:tc>
                  <a:txBody>
                    <a:bodyPr/>
                    <a:lstStyle/>
                    <a:p>
                      <a:pPr marL="514350" marR="0" lvl="0" indent="-514350" algn="just">
                        <a:lnSpc>
                          <a:spcPct val="115000"/>
                        </a:lnSpc>
                        <a:spcBef>
                          <a:spcPts val="0"/>
                        </a:spcBef>
                        <a:spcAft>
                          <a:spcPts val="0"/>
                        </a:spcAft>
                        <a:buFont typeface="+mj-lt"/>
                        <a:buAutoNum type="arabicPeriod" startAt="4"/>
                      </a:pPr>
                      <a:r>
                        <a:rPr lang="en-US" sz="2800" kern="1200" dirty="0" smtClean="0">
                          <a:effectLst/>
                        </a:rPr>
                        <a:t>It is used for drawing vertical and oblique lines.</a:t>
                      </a:r>
                      <a:endParaRPr lang="en-US" sz="2800" b="1" kern="1200" dirty="0" smtClean="0">
                        <a:solidFill>
                          <a:schemeClr val="lt1"/>
                        </a:solidFill>
                        <a:effectLst/>
                        <a:latin typeface="+mn-lt"/>
                        <a:ea typeface="+mn-ea"/>
                        <a:cs typeface="+mn-cs"/>
                      </a:endParaRPr>
                    </a:p>
                  </a:txBody>
                  <a:tcPr marL="61786" marR="61786" marT="0" marB="0"/>
                </a:tc>
                <a:tc>
                  <a:txBody>
                    <a:bodyPr/>
                    <a:lstStyle/>
                    <a:p>
                      <a:pPr marL="514350" marR="0" lvl="0" indent="-514350" algn="just">
                        <a:lnSpc>
                          <a:spcPct val="115000"/>
                        </a:lnSpc>
                        <a:spcBef>
                          <a:spcPts val="0"/>
                        </a:spcBef>
                        <a:spcAft>
                          <a:spcPts val="0"/>
                        </a:spcAft>
                        <a:buFont typeface="+mj-lt"/>
                        <a:buAutoNum type="alphaLcPeriod" startAt="4"/>
                      </a:pPr>
                      <a:r>
                        <a:rPr lang="en-US" sz="2800" kern="1200" dirty="0" smtClean="0">
                          <a:effectLst/>
                        </a:rPr>
                        <a:t>Scale</a:t>
                      </a:r>
                      <a:endParaRPr lang="en-US" sz="2800" kern="1200" dirty="0" smtClean="0">
                        <a:solidFill>
                          <a:schemeClr val="dk1"/>
                        </a:solidFill>
                        <a:effectLst/>
                        <a:latin typeface="+mj-lt"/>
                        <a:ea typeface="+mn-ea"/>
                        <a:cs typeface="+mn-cs"/>
                      </a:endParaRPr>
                    </a:p>
                  </a:txBody>
                  <a:tcPr marL="61786" marR="61786" marT="0" marB="0"/>
                </a:tc>
              </a:tr>
              <a:tr h="609600">
                <a:tc>
                  <a:txBody>
                    <a:bodyPr/>
                    <a:lstStyle/>
                    <a:p>
                      <a:pPr marL="514350" marR="0" lvl="0" indent="-514350" algn="just" defTabSz="914400" rtl="0" eaLnBrk="1" fontAlgn="auto" latinLnBrk="0" hangingPunct="1">
                        <a:lnSpc>
                          <a:spcPct val="115000"/>
                        </a:lnSpc>
                        <a:spcBef>
                          <a:spcPts val="0"/>
                        </a:spcBef>
                        <a:spcAft>
                          <a:spcPts val="0"/>
                        </a:spcAft>
                        <a:buClrTx/>
                        <a:buSzTx/>
                        <a:buFont typeface="+mj-lt"/>
                        <a:buAutoNum type="arabicPeriod" startAt="5"/>
                        <a:tabLst/>
                        <a:defRPr/>
                      </a:pPr>
                      <a:r>
                        <a:rPr lang="en-US" sz="2800" kern="1200" dirty="0" smtClean="0">
                          <a:effectLst/>
                        </a:rPr>
                        <a:t>It can measure up to 48” straight lines.</a:t>
                      </a:r>
                      <a:endParaRPr lang="en-US" sz="2800" b="1" kern="1200" dirty="0" smtClean="0">
                        <a:solidFill>
                          <a:schemeClr val="lt1"/>
                        </a:solidFill>
                        <a:effectLst/>
                        <a:latin typeface="+mn-lt"/>
                        <a:ea typeface="Calibri" panose="020F0502020204030204" pitchFamily="34" charset="0"/>
                        <a:cs typeface="Times New Roman" panose="02020603050405020304" pitchFamily="18" charset="0"/>
                      </a:endParaRPr>
                    </a:p>
                  </a:txBody>
                  <a:tcPr marL="61786" marR="61786" marT="0" marB="0"/>
                </a:tc>
                <a:tc>
                  <a:txBody>
                    <a:bodyPr/>
                    <a:lstStyle/>
                    <a:p>
                      <a:pPr marL="514350" marR="0" lvl="0" indent="-514350" algn="just">
                        <a:lnSpc>
                          <a:spcPct val="115000"/>
                        </a:lnSpc>
                        <a:spcBef>
                          <a:spcPts val="0"/>
                        </a:spcBef>
                        <a:spcAft>
                          <a:spcPts val="0"/>
                        </a:spcAft>
                        <a:buFont typeface="+mj-lt"/>
                        <a:buAutoNum type="alphaLcPeriod" startAt="5"/>
                      </a:pPr>
                      <a:r>
                        <a:rPr lang="en-US" sz="2800" kern="1200" dirty="0" smtClean="0">
                          <a:effectLst/>
                        </a:rPr>
                        <a:t>Ruler</a:t>
                      </a:r>
                      <a:endParaRPr lang="en-US" sz="2800" kern="1200" dirty="0" smtClean="0">
                        <a:solidFill>
                          <a:schemeClr val="dk1"/>
                        </a:solidFill>
                        <a:effectLst/>
                        <a:latin typeface="+mj-lt"/>
                        <a:ea typeface="+mn-ea"/>
                        <a:cs typeface="+mn-cs"/>
                      </a:endParaRPr>
                    </a:p>
                  </a:txBody>
                  <a:tcPr marL="61786" marR="61786" marT="0" marB="0"/>
                </a:tc>
              </a:tr>
              <a:tr h="529390">
                <a:tc>
                  <a:txBody>
                    <a:bodyPr/>
                    <a:lstStyle/>
                    <a:p>
                      <a:pPr marL="0" marR="0" lvl="0" indent="0" algn="just" defTabSz="914400" rtl="0" eaLnBrk="1" fontAlgn="auto" latinLnBrk="0" hangingPunct="1">
                        <a:lnSpc>
                          <a:spcPct val="115000"/>
                        </a:lnSpc>
                        <a:spcBef>
                          <a:spcPts val="0"/>
                        </a:spcBef>
                        <a:spcAft>
                          <a:spcPts val="0"/>
                        </a:spcAft>
                        <a:buClrTx/>
                        <a:buSzTx/>
                        <a:buFont typeface="+mj-lt"/>
                        <a:buNone/>
                        <a:tabLst/>
                        <a:defRPr/>
                      </a:pPr>
                      <a:endParaRPr lang="en-US" sz="2800" b="1" kern="1200" dirty="0" smtClean="0">
                        <a:solidFill>
                          <a:schemeClr val="lt1"/>
                        </a:solidFill>
                        <a:effectLst/>
                        <a:latin typeface="+mn-lt"/>
                        <a:ea typeface="Calibri" panose="020F0502020204030204" pitchFamily="34" charset="0"/>
                        <a:cs typeface="Times New Roman" panose="02020603050405020304" pitchFamily="18" charset="0"/>
                      </a:endParaRPr>
                    </a:p>
                  </a:txBody>
                  <a:tcPr marL="61786" marR="61786" marT="0" marB="0"/>
                </a:tc>
                <a:tc>
                  <a:txBody>
                    <a:bodyPr/>
                    <a:lstStyle/>
                    <a:p>
                      <a:pPr marL="514350" marR="0" lvl="0" indent="-514350" algn="just" defTabSz="914400" rtl="0" eaLnBrk="1" fontAlgn="auto" latinLnBrk="0" hangingPunct="1">
                        <a:lnSpc>
                          <a:spcPct val="115000"/>
                        </a:lnSpc>
                        <a:spcBef>
                          <a:spcPts val="0"/>
                        </a:spcBef>
                        <a:spcAft>
                          <a:spcPts val="0"/>
                        </a:spcAft>
                        <a:buClrTx/>
                        <a:buSzTx/>
                        <a:buFont typeface="+mj-lt"/>
                        <a:buAutoNum type="alphaLcPeriod" startAt="6"/>
                        <a:tabLst/>
                        <a:defRPr/>
                      </a:pPr>
                      <a:r>
                        <a:rPr lang="en-US" sz="2800" kern="1200" dirty="0" smtClean="0">
                          <a:effectLst/>
                        </a:rPr>
                        <a:t>Divider</a:t>
                      </a:r>
                      <a:endParaRPr lang="en-US" sz="2800" kern="1200" dirty="0" smtClean="0">
                        <a:solidFill>
                          <a:schemeClr val="dk1"/>
                        </a:solidFill>
                        <a:effectLst/>
                        <a:latin typeface="+mj-lt"/>
                        <a:ea typeface="Calibri" panose="020F0502020204030204" pitchFamily="34" charset="0"/>
                        <a:cs typeface="Times New Roman" panose="02020603050405020304" pitchFamily="18" charset="0"/>
                      </a:endParaRPr>
                    </a:p>
                  </a:txBody>
                  <a:tcPr marL="61786" marR="61786" marT="0" marB="0"/>
                </a:tc>
              </a:tr>
            </a:tbl>
          </a:graphicData>
        </a:graphic>
      </p:graphicFrame>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13278353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lstStyle/>
          <a:p>
            <a:r>
              <a:rPr lang="en-US" b="1" dirty="0" smtClean="0"/>
              <a:t>KEY TO CORRECTIONS</a:t>
            </a:r>
            <a:endParaRPr lang="en-US" dirty="0"/>
          </a:p>
        </p:txBody>
      </p:sp>
      <p:sp>
        <p:nvSpPr>
          <p:cNvPr id="7" name="Content Placeholder 6"/>
          <p:cNvSpPr>
            <a:spLocks noGrp="1"/>
          </p:cNvSpPr>
          <p:nvPr>
            <p:ph sz="half" idx="2"/>
          </p:nvPr>
        </p:nvSpPr>
        <p:spPr>
          <a:xfrm>
            <a:off x="1097280" y="3545305"/>
            <a:ext cx="10058400" cy="625642"/>
          </a:xfrm>
          <a:solidFill>
            <a:schemeClr val="bg1">
              <a:lumMod val="95000"/>
              <a:alpha val="70000"/>
            </a:schemeClr>
          </a:solidFill>
        </p:spPr>
        <p:txBody>
          <a:bodyPr>
            <a:noAutofit/>
          </a:bodyPr>
          <a:lstStyle/>
          <a:p>
            <a:pPr algn="ctr"/>
            <a:r>
              <a:rPr lang="en-US" sz="3200" dirty="0"/>
              <a:t>1. C		2.  E	   	3. D	   	4. A	  	5. B</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25730394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12192000" cy="6908800"/>
          </a:xfrm>
          <a:prstGeom prst="rect">
            <a:avLst/>
          </a:prstGeom>
        </p:spPr>
      </p:pic>
      <p:sp>
        <p:nvSpPr>
          <p:cNvPr id="2" name="Title 1"/>
          <p:cNvSpPr>
            <a:spLocks noGrp="1"/>
          </p:cNvSpPr>
          <p:nvPr>
            <p:ph type="ctrTitle"/>
          </p:nvPr>
        </p:nvSpPr>
        <p:spPr>
          <a:xfrm>
            <a:off x="1674057" y="3263503"/>
            <a:ext cx="10058400" cy="2692400"/>
          </a:xfrm>
          <a:solidFill>
            <a:schemeClr val="bg1">
              <a:lumMod val="95000"/>
              <a:alpha val="70000"/>
            </a:schemeClr>
          </a:solidFill>
        </p:spPr>
        <p:txBody>
          <a:bodyPr/>
          <a:lstStyle/>
          <a:p>
            <a:pPr algn="r"/>
            <a:r>
              <a:rPr lang="en-US" sz="9600" dirty="0" smtClean="0">
                <a:effectLst>
                  <a:outerShdw blurRad="50800" dist="38100" dir="8100000" algn="tr" rotWithShape="0">
                    <a:prstClr val="black">
                      <a:alpha val="40000"/>
                    </a:prstClr>
                  </a:outerShdw>
                </a:effectLst>
              </a:rPr>
              <a:t>OVERALL EVALUATION</a:t>
            </a:r>
            <a:endParaRPr lang="en-US" dirty="0">
              <a:effectLst>
                <a:outerShdw blurRad="50800" dist="38100" dir="8100000" algn="tr" rotWithShape="0">
                  <a:prstClr val="black">
                    <a:alpha val="40000"/>
                  </a:prstClr>
                </a:outerShdw>
              </a:effectLst>
            </a:endParaRPr>
          </a:p>
        </p:txBody>
      </p:sp>
      <p:sp>
        <p:nvSpPr>
          <p:cNvPr id="3" name="Subtitle 2"/>
          <p:cNvSpPr>
            <a:spLocks noGrp="1"/>
          </p:cNvSpPr>
          <p:nvPr>
            <p:ph type="subTitle" idx="1"/>
          </p:nvPr>
        </p:nvSpPr>
        <p:spPr>
          <a:xfrm>
            <a:off x="1676828" y="5955903"/>
            <a:ext cx="10058400" cy="406400"/>
          </a:xfrm>
          <a:solidFill>
            <a:schemeClr val="bg1">
              <a:lumMod val="85000"/>
              <a:alpha val="70000"/>
            </a:schemeClr>
          </a:solidFill>
        </p:spPr>
        <p:txBody>
          <a:bodyPr>
            <a:normAutofit lnSpcReduction="10000"/>
          </a:bodyPr>
          <a:lstStyle/>
          <a:p>
            <a:pPr algn="r"/>
            <a:r>
              <a:rPr lang="en-US" dirty="0" smtClean="0">
                <a:effectLst>
                  <a:outerShdw blurRad="50800" dist="38100" dir="8100000" algn="tr" rotWithShape="0">
                    <a:prstClr val="black">
                      <a:alpha val="40000"/>
                    </a:prstClr>
                  </a:outerShdw>
                </a:effectLst>
              </a:rPr>
              <a:t>MATCHING TYPE</a:t>
            </a:r>
            <a:endParaRPr lang="en-US" dirty="0">
              <a:effectLst>
                <a:outerShdw blurRad="50800" dist="38100" dir="8100000" algn="tr" rotWithShape="0">
                  <a:prstClr val="black">
                    <a:alpha val="40000"/>
                  </a:prstClr>
                </a:outerShdw>
              </a:effectLs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1376814" cy="1600947"/>
          </a:xfrm>
          <a:prstGeom prst="rect">
            <a:avLst/>
          </a:prstGeom>
        </p:spPr>
      </p:pic>
    </p:spTree>
    <p:extLst>
      <p:ext uri="{BB962C8B-B14F-4D97-AF65-F5344CB8AC3E}">
        <p14:creationId xmlns:p14="http://schemas.microsoft.com/office/powerpoint/2010/main" val="38269273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lstStyle/>
          <a:p>
            <a:endParaRPr lang="en-US"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sp>
        <p:nvSpPr>
          <p:cNvPr id="10" name="TextBox 9"/>
          <p:cNvSpPr txBox="1"/>
          <p:nvPr/>
        </p:nvSpPr>
        <p:spPr>
          <a:xfrm>
            <a:off x="6260123"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13" name="Content Placeholder 12"/>
          <p:cNvSpPr>
            <a:spLocks noGrp="1"/>
          </p:cNvSpPr>
          <p:nvPr>
            <p:ph sz="half" idx="1"/>
          </p:nvPr>
        </p:nvSpPr>
        <p:spPr/>
        <p:txBody>
          <a:bodyPr/>
          <a:lstStyle/>
          <a:p>
            <a:endParaRPr lang="en-US"/>
          </a:p>
        </p:txBody>
      </p:sp>
    </p:spTree>
    <p:extLst>
      <p:ext uri="{BB962C8B-B14F-4D97-AF65-F5344CB8AC3E}">
        <p14:creationId xmlns:p14="http://schemas.microsoft.com/office/powerpoint/2010/main" val="387920478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pPr algn="just"/>
            <a:r>
              <a:rPr lang="en-US" sz="4000" dirty="0"/>
              <a:t>Fill the following words using some given </a:t>
            </a:r>
            <a:r>
              <a:rPr lang="en-US" sz="4000" dirty="0" smtClean="0"/>
              <a:t>letters and </a:t>
            </a:r>
            <a:r>
              <a:rPr lang="en-US" sz="4000" dirty="0"/>
              <a:t>the pictures for each corresponding items.</a:t>
            </a:r>
          </a:p>
        </p:txBody>
      </p:sp>
      <p:pic>
        <p:nvPicPr>
          <p:cNvPr id="9" name="Content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68643" y="1805361"/>
            <a:ext cx="5328481" cy="3991218"/>
          </a:xfrm>
          <a:prstGeom prst="rect">
            <a:avLst/>
          </a:prstGeom>
          <a:ln>
            <a:noFill/>
          </a:ln>
          <a:effectLst>
            <a:outerShdw blurRad="190500" algn="tl" rotWithShape="0">
              <a:srgbClr val="000000">
                <a:alpha val="70000"/>
              </a:srgbClr>
            </a:outerShdw>
          </a:effectLst>
        </p:spPr>
      </p:pic>
      <p:sp>
        <p:nvSpPr>
          <p:cNvPr id="12" name="Text Box 2"/>
          <p:cNvSpPr txBox="1">
            <a:spLocks noChangeArrowheads="1"/>
          </p:cNvSpPr>
          <p:nvPr/>
        </p:nvSpPr>
        <p:spPr bwMode="auto">
          <a:xfrm>
            <a:off x="3557257" y="3217983"/>
            <a:ext cx="2353738" cy="1216664"/>
          </a:xfrm>
          <a:prstGeom prst="rect">
            <a:avLst/>
          </a:prstGeom>
          <a:solidFill>
            <a:srgbClr val="FFFFFF">
              <a:alpha val="80000"/>
            </a:srgbClr>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­_ R _ _ I _ 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_ A _ E _</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p:cNvPicPr/>
          <p:nvPr/>
        </p:nvPicPr>
        <p:blipFill>
          <a:blip r:embed="rId4">
            <a:extLst>
              <a:ext uri="{28A0092B-C50C-407E-A947-70E740481C1C}">
                <a14:useLocalDpi xmlns:a14="http://schemas.microsoft.com/office/drawing/2010/main" val="0"/>
              </a:ext>
            </a:extLst>
          </a:blip>
          <a:stretch>
            <a:fillRect/>
          </a:stretch>
        </p:blipFill>
        <p:spPr>
          <a:xfrm>
            <a:off x="6258684" y="2041643"/>
            <a:ext cx="2940146" cy="3518654"/>
          </a:xfrm>
          <a:prstGeom prst="rect">
            <a:avLst/>
          </a:prstGeom>
          <a:ln>
            <a:noFill/>
          </a:ln>
          <a:effectLst>
            <a:outerShdw blurRad="292100" dist="139700" dir="2700000" algn="tl" rotWithShape="0">
              <a:srgbClr val="333333">
                <a:alpha val="65000"/>
              </a:srgbClr>
            </a:outerShdw>
          </a:effectLst>
        </p:spPr>
      </p:pic>
      <p:sp>
        <p:nvSpPr>
          <p:cNvPr id="14" name="Text Box 2"/>
          <p:cNvSpPr txBox="1">
            <a:spLocks noChangeArrowheads="1"/>
          </p:cNvSpPr>
          <p:nvPr/>
        </p:nvSpPr>
        <p:spPr bwMode="auto">
          <a:xfrm>
            <a:off x="9312813" y="3270835"/>
            <a:ext cx="2250830" cy="1216663"/>
          </a:xfrm>
          <a:prstGeom prst="rect">
            <a:avLst/>
          </a:prstGeom>
          <a:solidFill>
            <a:srgbClr val="FFFFFF">
              <a:alpha val="80000"/>
            </a:srgbClr>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_ _ S _ I N 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_ A P _</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2"/>
          <p:cNvSpPr txBox="1">
            <a:spLocks noChangeArrowheads="1"/>
          </p:cNvSpPr>
          <p:nvPr/>
        </p:nvSpPr>
        <p:spPr bwMode="auto">
          <a:xfrm>
            <a:off x="3557257" y="3217983"/>
            <a:ext cx="2353738" cy="121666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­D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R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A </a:t>
            </a:r>
            <a:r>
              <a:rPr lang="en-US" sz="2800" b="1" dirty="0">
                <a:latin typeface="Calibri" panose="020F0502020204030204" pitchFamily="34" charset="0"/>
                <a:ea typeface="Calibri" panose="020F0502020204030204" pitchFamily="34" charset="0"/>
                <a:cs typeface="Times New Roman" panose="02020603050405020304" pitchFamily="18" charset="0"/>
              </a:rPr>
              <a:t>W</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I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N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P</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A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P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E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R</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2"/>
          <p:cNvSpPr txBox="1">
            <a:spLocks noChangeArrowheads="1"/>
          </p:cNvSpPr>
          <p:nvPr/>
        </p:nvSpPr>
        <p:spPr bwMode="auto">
          <a:xfrm>
            <a:off x="9312813" y="3270834"/>
            <a:ext cx="2250830" cy="121666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M</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latin typeface="Calibri" panose="020F0502020204030204" pitchFamily="34" charset="0"/>
                <a:ea typeface="Calibri" panose="020F0502020204030204" pitchFamily="34" charset="0"/>
                <a:cs typeface="Times New Roman" panose="02020603050405020304" pitchFamily="18" charset="0"/>
              </a:rPr>
              <a:t>A</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S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K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I N 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T</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A P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35472538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lstStyle/>
          <a:p>
            <a:endParaRPr lang="en-US" dirty="0"/>
          </a:p>
        </p:txBody>
      </p:sp>
      <p:sp>
        <p:nvSpPr>
          <p:cNvPr id="7" name="Content Placeholder 6"/>
          <p:cNvSpPr>
            <a:spLocks noGrp="1"/>
          </p:cNvSpPr>
          <p:nvPr>
            <p:ph sz="half" idx="2"/>
          </p:nvPr>
        </p:nvSpPr>
        <p:spPr>
          <a:xfrm>
            <a:off x="6217920" y="1845734"/>
            <a:ext cx="4937760" cy="4611333"/>
          </a:xfrm>
          <a:solidFill>
            <a:schemeClr val="bg1">
              <a:lumMod val="95000"/>
              <a:alpha val="70000"/>
            </a:schemeClr>
          </a:solidFill>
        </p:spPr>
        <p:txBody>
          <a:bodyPr/>
          <a:lstStyle/>
          <a:p>
            <a:endParaRPr lang="en-US"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49436575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lstStyle/>
          <a:p>
            <a:endParaRPr lang="en-US"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sp>
        <p:nvSpPr>
          <p:cNvPr id="10" name="TextBox 9"/>
          <p:cNvSpPr txBox="1"/>
          <p:nvPr/>
        </p:nvSpPr>
        <p:spPr>
          <a:xfrm>
            <a:off x="6260123"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13" name="Content Placeholder 12"/>
          <p:cNvSpPr>
            <a:spLocks noGrp="1"/>
          </p:cNvSpPr>
          <p:nvPr>
            <p:ph sz="half" idx="1"/>
          </p:nvPr>
        </p:nvSpPr>
        <p:spPr/>
        <p:txBody>
          <a:bodyPr/>
          <a:lstStyle/>
          <a:p>
            <a:endParaRPr lang="en-US"/>
          </a:p>
        </p:txBody>
      </p:sp>
    </p:spTree>
    <p:extLst>
      <p:ext uri="{BB962C8B-B14F-4D97-AF65-F5344CB8AC3E}">
        <p14:creationId xmlns:p14="http://schemas.microsoft.com/office/powerpoint/2010/main" val="4877828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lstStyle/>
          <a:p>
            <a:endParaRPr lang="en-US" dirty="0"/>
          </a:p>
        </p:txBody>
      </p:sp>
      <p:sp>
        <p:nvSpPr>
          <p:cNvPr id="7" name="Content Placeholder 6"/>
          <p:cNvSpPr>
            <a:spLocks noGrp="1"/>
          </p:cNvSpPr>
          <p:nvPr>
            <p:ph sz="half" idx="2"/>
          </p:nvPr>
        </p:nvSpPr>
        <p:spPr>
          <a:xfrm>
            <a:off x="6217920" y="1845734"/>
            <a:ext cx="4937760" cy="4611333"/>
          </a:xfrm>
          <a:solidFill>
            <a:schemeClr val="bg1">
              <a:lumMod val="95000"/>
              <a:alpha val="70000"/>
            </a:schemeClr>
          </a:solidFill>
        </p:spPr>
        <p:txBody>
          <a:bodyPr/>
          <a:lstStyle/>
          <a:p>
            <a:endParaRPr lang="en-US"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251673009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lstStyle/>
          <a:p>
            <a:endParaRPr lang="en-US" dirty="0"/>
          </a:p>
        </p:txBody>
      </p:sp>
      <p:sp>
        <p:nvSpPr>
          <p:cNvPr id="11" name="TextBox 10"/>
          <p:cNvSpPr txBox="1"/>
          <p:nvPr/>
        </p:nvSpPr>
        <p:spPr>
          <a:xfrm>
            <a:off x="1097279" y="1856932"/>
            <a:ext cx="4895557" cy="4600136"/>
          </a:xfrm>
          <a:prstGeom prst="rect">
            <a:avLst/>
          </a:prstGeom>
          <a:solidFill>
            <a:schemeClr val="bg1">
              <a:lumMod val="95000"/>
              <a:alpha val="70000"/>
            </a:schemeClr>
          </a:solidFill>
        </p:spPr>
        <p:txBody>
          <a:bodyPr wrap="square" rtlCol="0">
            <a:spAutoFit/>
          </a:bodyPr>
          <a:lstStyle/>
          <a:p>
            <a:endParaRPr lang="en-US" dirty="0"/>
          </a:p>
        </p:txBody>
      </p:sp>
      <p:sp>
        <p:nvSpPr>
          <p:cNvPr id="10" name="TextBox 9"/>
          <p:cNvSpPr txBox="1"/>
          <p:nvPr/>
        </p:nvSpPr>
        <p:spPr>
          <a:xfrm>
            <a:off x="6260123" y="1856932"/>
            <a:ext cx="4895557" cy="4600136"/>
          </a:xfrm>
          <a:prstGeom prst="rect">
            <a:avLst/>
          </a:prstGeom>
          <a:solidFill>
            <a:schemeClr val="bg1">
              <a:lumMod val="95000"/>
              <a:alpha val="70000"/>
            </a:schemeClr>
          </a:solidFill>
        </p:spPr>
        <p:txBody>
          <a:bodyPr wrap="square" rtlCol="0">
            <a:spAutoFit/>
          </a:bodyPr>
          <a:lstStyle/>
          <a:p>
            <a:endParaRPr lang="en-US"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
        <p:nvSpPr>
          <p:cNvPr id="13" name="Content Placeholder 12"/>
          <p:cNvSpPr>
            <a:spLocks noGrp="1"/>
          </p:cNvSpPr>
          <p:nvPr>
            <p:ph sz="half" idx="1"/>
          </p:nvPr>
        </p:nvSpPr>
        <p:spPr/>
        <p:txBody>
          <a:bodyPr/>
          <a:lstStyle/>
          <a:p>
            <a:endParaRPr lang="en-US"/>
          </a:p>
        </p:txBody>
      </p:sp>
    </p:spTree>
    <p:extLst>
      <p:ext uri="{BB962C8B-B14F-4D97-AF65-F5344CB8AC3E}">
        <p14:creationId xmlns:p14="http://schemas.microsoft.com/office/powerpoint/2010/main" val="306347445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pPr algn="just"/>
            <a:r>
              <a:rPr lang="en-US" sz="4000" dirty="0" smtClean="0"/>
              <a:t>Fill the following words using some given letters and the pictures for each corresponding items.</a:t>
            </a:r>
            <a:endParaRPr lang="en-US" sz="4000" dirty="0"/>
          </a:p>
        </p:txBody>
      </p:sp>
      <p:sp>
        <p:nvSpPr>
          <p:cNvPr id="12" name="Text Box 2"/>
          <p:cNvSpPr txBox="1">
            <a:spLocks noChangeArrowheads="1"/>
          </p:cNvSpPr>
          <p:nvPr/>
        </p:nvSpPr>
        <p:spPr bwMode="auto">
          <a:xfrm>
            <a:off x="3721768" y="3181810"/>
            <a:ext cx="2714675" cy="1216664"/>
          </a:xfrm>
          <a:prstGeom prst="rect">
            <a:avLst/>
          </a:prstGeom>
          <a:solidFill>
            <a:srgbClr val="FFFFFF">
              <a:alpha val="80000"/>
            </a:srgbClr>
          </a:solidFill>
          <a:ln w="9525">
            <a:solidFill>
              <a:srgbClr val="000000"/>
            </a:solidFill>
            <a:miter lim="800000"/>
            <a:headEnd/>
            <a:tailEnd/>
          </a:ln>
        </p:spPr>
        <p:txBody>
          <a:bodyPr rot="0" vert="horz" wrap="square" lIns="91440" tIns="45720" rIns="91440" bIns="45720" anchor="t" anchorCtr="0">
            <a:noAutofit/>
          </a:bodyPr>
          <a:lstStyle/>
          <a:p>
            <a:pPr algn="ctr"/>
            <a:r>
              <a:rPr lang="en-US" sz="2800" b="1" dirty="0"/>
              <a:t>_ E N _ I L</a:t>
            </a:r>
            <a:endParaRPr lang="en-US" sz="2800" dirty="0"/>
          </a:p>
          <a:p>
            <a:pPr algn="ctr"/>
            <a:r>
              <a:rPr lang="en-US" sz="2800" b="1" dirty="0"/>
              <a:t>S _ A R _ _ N E R</a:t>
            </a:r>
            <a:endParaRPr lang="en-US" sz="2800" dirty="0"/>
          </a:p>
        </p:txBody>
      </p:sp>
      <p:sp>
        <p:nvSpPr>
          <p:cNvPr id="14" name="Text Box 2"/>
          <p:cNvSpPr txBox="1">
            <a:spLocks noChangeArrowheads="1"/>
          </p:cNvSpPr>
          <p:nvPr/>
        </p:nvSpPr>
        <p:spPr bwMode="auto">
          <a:xfrm>
            <a:off x="9312813" y="3270836"/>
            <a:ext cx="2250830" cy="725024"/>
          </a:xfrm>
          <a:prstGeom prst="rect">
            <a:avLst/>
          </a:prstGeom>
          <a:solidFill>
            <a:srgbClr val="FFFFFF">
              <a:alpha val="80000"/>
            </a:srgbClr>
          </a:solidFill>
          <a:ln w="9525">
            <a:solidFill>
              <a:srgbClr val="000000"/>
            </a:solidFill>
            <a:miter lim="800000"/>
            <a:headEnd/>
            <a:tailEnd/>
          </a:ln>
        </p:spPr>
        <p:txBody>
          <a:bodyPr rot="0" vert="horz" wrap="square" lIns="91440" tIns="45720" rIns="91440" bIns="45720" anchor="t" anchorCtr="0">
            <a:noAutofit/>
          </a:bodyPr>
          <a:lstStyle/>
          <a:p>
            <a:pPr algn="ctr"/>
            <a:r>
              <a:rPr lang="en-US" sz="2800" b="1" dirty="0"/>
              <a:t>_ R A _ E _</a:t>
            </a:r>
            <a:endParaRPr lang="en-US" sz="2800" dirty="0"/>
          </a:p>
        </p:txBody>
      </p:sp>
      <p:sp>
        <p:nvSpPr>
          <p:cNvPr id="15" name="Text Box 2"/>
          <p:cNvSpPr txBox="1">
            <a:spLocks noChangeArrowheads="1"/>
          </p:cNvSpPr>
          <p:nvPr/>
        </p:nvSpPr>
        <p:spPr bwMode="auto">
          <a:xfrm>
            <a:off x="3721767" y="3181810"/>
            <a:ext cx="2714675" cy="1216664"/>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r>
              <a:rPr lang="en-US" sz="2800" b="1" dirty="0" smtClean="0"/>
              <a:t>P </a:t>
            </a:r>
            <a:r>
              <a:rPr lang="en-US" sz="2800" b="1" dirty="0"/>
              <a:t>E N </a:t>
            </a:r>
            <a:r>
              <a:rPr lang="en-US" sz="2800" b="1" dirty="0" smtClean="0"/>
              <a:t>C </a:t>
            </a:r>
            <a:r>
              <a:rPr lang="en-US" sz="2800" b="1" dirty="0"/>
              <a:t>I L</a:t>
            </a:r>
            <a:endParaRPr lang="en-US" sz="2800" dirty="0"/>
          </a:p>
          <a:p>
            <a:pPr algn="ctr"/>
            <a:r>
              <a:rPr lang="en-US" sz="2800" b="1" dirty="0"/>
              <a:t>S </a:t>
            </a:r>
            <a:r>
              <a:rPr lang="en-US" sz="2800" b="1" dirty="0" smtClean="0"/>
              <a:t>H </a:t>
            </a:r>
            <a:r>
              <a:rPr lang="en-US" sz="2800" b="1" dirty="0"/>
              <a:t>A R </a:t>
            </a:r>
            <a:r>
              <a:rPr lang="en-US" sz="2800" b="1" dirty="0" smtClean="0"/>
              <a:t>P E </a:t>
            </a:r>
            <a:r>
              <a:rPr lang="en-US" sz="2800" b="1" dirty="0"/>
              <a:t>N E R</a:t>
            </a:r>
            <a:endParaRPr lang="en-US" sz="2800" dirty="0"/>
          </a:p>
        </p:txBody>
      </p:sp>
      <p:sp>
        <p:nvSpPr>
          <p:cNvPr id="16" name="Text Box 2"/>
          <p:cNvSpPr txBox="1">
            <a:spLocks noChangeArrowheads="1"/>
          </p:cNvSpPr>
          <p:nvPr/>
        </p:nvSpPr>
        <p:spPr bwMode="auto">
          <a:xfrm>
            <a:off x="9312813" y="3266719"/>
            <a:ext cx="2250830" cy="72914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r>
              <a:rPr lang="en-US" sz="2800" b="1" dirty="0" smtClean="0"/>
              <a:t>E </a:t>
            </a:r>
            <a:r>
              <a:rPr lang="en-US" sz="2800" b="1" dirty="0"/>
              <a:t>R A </a:t>
            </a:r>
            <a:r>
              <a:rPr lang="en-US" sz="2800" b="1" dirty="0" smtClean="0"/>
              <a:t>S </a:t>
            </a:r>
            <a:r>
              <a:rPr lang="en-US" sz="2800" b="1" dirty="0"/>
              <a:t>E </a:t>
            </a:r>
            <a:r>
              <a:rPr lang="en-US" sz="2800" b="1" dirty="0" smtClean="0"/>
              <a:t>R</a:t>
            </a:r>
            <a:endParaRPr lang="en-US" sz="2800" dirty="0"/>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824682" y="2206354"/>
            <a:ext cx="3153276" cy="3417183"/>
          </a:xfrm>
          <a:prstGeom prst="rect">
            <a:avLst/>
          </a:prstGeom>
          <a:ln>
            <a:noFill/>
          </a:ln>
          <a:effectLst>
            <a:outerShdw blurRad="190500" algn="tl" rotWithShape="0">
              <a:srgbClr val="000000">
                <a:alpha val="70000"/>
              </a:srgbClr>
            </a:outerShdw>
          </a:effectLst>
        </p:spPr>
      </p:pic>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6541190" y="2636533"/>
            <a:ext cx="2666876" cy="2987004"/>
          </a:xfrm>
          <a:prstGeom prst="rect">
            <a:avLst/>
          </a:prstGeom>
          <a:ln>
            <a:noFill/>
          </a:ln>
          <a:effectLst>
            <a:outerShdw blurRad="190500" algn="tl" rotWithShape="0">
              <a:srgbClr val="000000">
                <a:alpha val="70000"/>
              </a:srgbClr>
            </a:outerShdw>
          </a:effectLst>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21046129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0" y="0"/>
            <a:ext cx="12192000" cy="6858000"/>
          </a:xfrm>
          <a:solidFill>
            <a:schemeClr val="bg1">
              <a:lumMod val="95000"/>
              <a:alpha val="70000"/>
            </a:schemeClr>
          </a:solidFill>
        </p:spPr>
      </p:pic>
      <p:sp>
        <p:nvSpPr>
          <p:cNvPr id="5" name="Title 4"/>
          <p:cNvSpPr>
            <a:spLocks noGrp="1"/>
          </p:cNvSpPr>
          <p:nvPr>
            <p:ph type="title"/>
          </p:nvPr>
        </p:nvSpPr>
        <p:spPr>
          <a:solidFill>
            <a:schemeClr val="bg1">
              <a:lumMod val="85000"/>
              <a:alpha val="70000"/>
            </a:schemeClr>
          </a:solidFill>
        </p:spPr>
        <p:txBody>
          <a:bodyPr>
            <a:normAutofit/>
          </a:bodyPr>
          <a:lstStyle/>
          <a:p>
            <a:pPr algn="just"/>
            <a:r>
              <a:rPr lang="en-US" sz="4000" dirty="0"/>
              <a:t>Fill the following words using some given </a:t>
            </a:r>
            <a:r>
              <a:rPr lang="en-US" sz="4000" dirty="0" smtClean="0"/>
              <a:t>letters and </a:t>
            </a:r>
            <a:r>
              <a:rPr lang="en-US" sz="4000" dirty="0"/>
              <a:t>the pictures for each corresponding items.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pic>
        <p:nvPicPr>
          <p:cNvPr id="23" name="Picture 22"/>
          <p:cNvPicPr/>
          <p:nvPr/>
        </p:nvPicPr>
        <p:blipFill rotWithShape="1">
          <a:blip r:embed="rId4" cstate="print">
            <a:extLst>
              <a:ext uri="{28A0092B-C50C-407E-A947-70E740481C1C}">
                <a14:useLocalDpi xmlns:a14="http://schemas.microsoft.com/office/drawing/2010/main" val="0"/>
              </a:ext>
            </a:extLst>
          </a:blip>
          <a:srcRect l="1" t="1" r="1065" b="236"/>
          <a:stretch/>
        </p:blipFill>
        <p:spPr bwMode="auto">
          <a:xfrm rot="19073102">
            <a:off x="518195" y="2640781"/>
            <a:ext cx="3247862" cy="2795898"/>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pic>
        <p:nvPicPr>
          <p:cNvPr id="27" name="Picture 26"/>
          <p:cNvPicPr/>
          <p:nvPr/>
        </p:nvPicPr>
        <p:blipFill>
          <a:blip r:embed="rId5" cstate="print">
            <a:extLst>
              <a:ext uri="{28A0092B-C50C-407E-A947-70E740481C1C}">
                <a14:useLocalDpi xmlns:a14="http://schemas.microsoft.com/office/drawing/2010/main" val="0"/>
              </a:ext>
            </a:extLst>
          </a:blip>
          <a:stretch>
            <a:fillRect/>
          </a:stretch>
        </p:blipFill>
        <p:spPr>
          <a:xfrm>
            <a:off x="5973846" y="2427350"/>
            <a:ext cx="3424449" cy="2967789"/>
          </a:xfrm>
          <a:prstGeom prst="rect">
            <a:avLst/>
          </a:prstGeom>
          <a:ln>
            <a:noFill/>
          </a:ln>
          <a:effectLst>
            <a:outerShdw blurRad="190500" algn="tl" rotWithShape="0">
              <a:srgbClr val="000000">
                <a:alpha val="70000"/>
              </a:srgbClr>
            </a:outerShdw>
          </a:effectLst>
        </p:spPr>
      </p:pic>
      <p:sp>
        <p:nvSpPr>
          <p:cNvPr id="30" name="Text Box 2"/>
          <p:cNvSpPr txBox="1">
            <a:spLocks noChangeArrowheads="1"/>
          </p:cNvSpPr>
          <p:nvPr/>
        </p:nvSpPr>
        <p:spPr bwMode="auto">
          <a:xfrm>
            <a:off x="3557257" y="3564631"/>
            <a:ext cx="2353738" cy="69322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2800" b="1">
                <a:effectLst/>
                <a:latin typeface="Calibri" panose="020F0502020204030204" pitchFamily="34" charset="0"/>
                <a:ea typeface="Calibri" panose="020F0502020204030204" pitchFamily="34" charset="0"/>
                <a:cs typeface="Times New Roman" panose="02020603050405020304" pitchFamily="18" charset="0"/>
              </a:rPr>
              <a:t>_ E _ C I _</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 Box 2"/>
          <p:cNvSpPr txBox="1">
            <a:spLocks noChangeArrowheads="1"/>
          </p:cNvSpPr>
          <p:nvPr/>
        </p:nvSpPr>
        <p:spPr bwMode="auto">
          <a:xfrm>
            <a:off x="9312813" y="3705727"/>
            <a:ext cx="2250830" cy="10782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E _ _ S _ N 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S _ I E _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D</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Text Box 2"/>
          <p:cNvSpPr txBox="1">
            <a:spLocks noChangeArrowheads="1"/>
          </p:cNvSpPr>
          <p:nvPr/>
        </p:nvSpPr>
        <p:spPr bwMode="auto">
          <a:xfrm>
            <a:off x="3557257" y="3551624"/>
            <a:ext cx="2353738" cy="69322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P</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E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N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C I </a:t>
            </a:r>
            <a:r>
              <a:rPr lang="en-US" sz="2800" b="1" dirty="0" smtClean="0">
                <a:effectLst/>
                <a:latin typeface="Calibri" panose="020F0502020204030204" pitchFamily="34" charset="0"/>
                <a:ea typeface="Calibri" panose="020F0502020204030204" pitchFamily="34" charset="0"/>
                <a:cs typeface="Times New Roman" panose="02020603050405020304" pitchFamily="18" charset="0"/>
              </a:rPr>
              <a:t>L</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2"/>
          <p:cNvSpPr txBox="1">
            <a:spLocks noChangeArrowheads="1"/>
          </p:cNvSpPr>
          <p:nvPr/>
        </p:nvSpPr>
        <p:spPr bwMode="auto">
          <a:xfrm>
            <a:off x="9303187" y="3705728"/>
            <a:ext cx="2250830" cy="10782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E </a:t>
            </a:r>
            <a:r>
              <a:rPr lang="en-US" sz="2800" b="1" dirty="0" smtClean="0">
                <a:latin typeface="Calibri" panose="020F0502020204030204" pitchFamily="34" charset="0"/>
                <a:ea typeface="Calibri" panose="020F0502020204030204" pitchFamily="34" charset="0"/>
                <a:cs typeface="Times New Roman" panose="02020603050405020304" pitchFamily="18" charset="0"/>
              </a:rPr>
              <a:t>R A </a:t>
            </a:r>
            <a:r>
              <a:rPr lang="en-US" sz="2800" b="1" dirty="0">
                <a:latin typeface="Calibri" panose="020F0502020204030204" pitchFamily="34" charset="0"/>
                <a:ea typeface="Calibri" panose="020F0502020204030204" pitchFamily="34" charset="0"/>
                <a:cs typeface="Times New Roman" panose="02020603050405020304" pitchFamily="18" charset="0"/>
              </a:rPr>
              <a:t>S </a:t>
            </a:r>
            <a:r>
              <a:rPr lang="en-US" sz="2800" b="1" dirty="0" smtClean="0">
                <a:latin typeface="Calibri" panose="020F0502020204030204" pitchFamily="34" charset="0"/>
                <a:ea typeface="Calibri" panose="020F0502020204030204" pitchFamily="34" charset="0"/>
                <a:cs typeface="Times New Roman" panose="02020603050405020304" pitchFamily="18" charset="0"/>
              </a:rPr>
              <a:t>I </a:t>
            </a:r>
            <a:r>
              <a:rPr lang="en-US" sz="2800" b="1" dirty="0">
                <a:latin typeface="Calibri" panose="020F0502020204030204" pitchFamily="34" charset="0"/>
                <a:ea typeface="Calibri" panose="020F0502020204030204" pitchFamily="34" charset="0"/>
                <a:cs typeface="Times New Roman" panose="02020603050405020304" pitchFamily="18" charset="0"/>
              </a:rPr>
              <a:t>N G</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S </a:t>
            </a:r>
            <a:r>
              <a:rPr lang="en-US" sz="2800" b="1" dirty="0" smtClean="0">
                <a:latin typeface="Calibri" panose="020F0502020204030204" pitchFamily="34" charset="0"/>
                <a:ea typeface="Calibri" panose="020F0502020204030204" pitchFamily="34" charset="0"/>
                <a:cs typeface="Times New Roman" panose="02020603050405020304" pitchFamily="18" charset="0"/>
              </a:rPr>
              <a:t>H </a:t>
            </a:r>
            <a:r>
              <a:rPr lang="en-US" sz="2800" b="1" dirty="0">
                <a:latin typeface="Calibri" panose="020F0502020204030204" pitchFamily="34" charset="0"/>
                <a:ea typeface="Calibri" panose="020F0502020204030204" pitchFamily="34" charset="0"/>
                <a:cs typeface="Times New Roman" panose="02020603050405020304" pitchFamily="18" charset="0"/>
              </a:rPr>
              <a:t>I E </a:t>
            </a:r>
            <a:r>
              <a:rPr lang="en-US" sz="2800" b="1" dirty="0" smtClean="0">
                <a:latin typeface="Calibri" panose="020F0502020204030204" pitchFamily="34" charset="0"/>
                <a:ea typeface="Calibri" panose="020F0502020204030204" pitchFamily="34" charset="0"/>
                <a:cs typeface="Times New Roman" panose="02020603050405020304" pitchFamily="18" charset="0"/>
              </a:rPr>
              <a:t>L </a:t>
            </a:r>
            <a:r>
              <a:rPr lang="en-US" sz="2800" b="1" dirty="0">
                <a:latin typeface="Calibri" panose="020F0502020204030204" pitchFamily="34" charset="0"/>
                <a:ea typeface="Calibri" panose="020F0502020204030204" pitchFamily="34" charset="0"/>
                <a:cs typeface="Times New Roman" panose="02020603050405020304" pitchFamily="18" charset="0"/>
              </a:rPr>
              <a:t>D</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2800" b="1" dirty="0">
                <a:latin typeface="Calibri" panose="020F0502020204030204" pitchFamily="34" charset="0"/>
                <a:ea typeface="Calibri" panose="020F0502020204030204" pitchFamily="34" charset="0"/>
                <a:cs typeface="Times New Roman" panose="02020603050405020304" pitchFamily="18" charset="0"/>
              </a:rPr>
              <a:t> </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25942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12192000" cy="6908800"/>
          </a:xfrm>
          <a:prstGeom prst="rect">
            <a:avLst/>
          </a:prstGeom>
        </p:spPr>
      </p:pic>
      <p:sp>
        <p:nvSpPr>
          <p:cNvPr id="2" name="Title 1"/>
          <p:cNvSpPr>
            <a:spLocks noGrp="1"/>
          </p:cNvSpPr>
          <p:nvPr>
            <p:ph type="ctrTitle"/>
          </p:nvPr>
        </p:nvSpPr>
        <p:spPr>
          <a:xfrm>
            <a:off x="1674057" y="3263503"/>
            <a:ext cx="10058400" cy="2692400"/>
          </a:xfrm>
          <a:solidFill>
            <a:schemeClr val="bg1">
              <a:lumMod val="95000"/>
              <a:alpha val="70000"/>
            </a:schemeClr>
          </a:solidFill>
        </p:spPr>
        <p:txBody>
          <a:bodyPr/>
          <a:lstStyle/>
          <a:p>
            <a:pPr algn="r"/>
            <a:r>
              <a:rPr lang="en-US" sz="9600" dirty="0" smtClean="0">
                <a:effectLst>
                  <a:outerShdw blurRad="50800" dist="38100" dir="8100000" algn="tr" rotWithShape="0">
                    <a:prstClr val="black">
                      <a:alpha val="40000"/>
                    </a:prstClr>
                  </a:outerShdw>
                </a:effectLst>
              </a:rPr>
              <a:t>MOTIVATION</a:t>
            </a:r>
            <a:endParaRPr lang="en-US" dirty="0">
              <a:effectLst>
                <a:outerShdw blurRad="50800" dist="38100" dir="8100000" algn="tr" rotWithShape="0">
                  <a:prstClr val="black">
                    <a:alpha val="40000"/>
                  </a:prstClr>
                </a:outerShdw>
              </a:effectLst>
            </a:endParaRPr>
          </a:p>
        </p:txBody>
      </p:sp>
      <p:sp>
        <p:nvSpPr>
          <p:cNvPr id="3" name="Subtitle 2"/>
          <p:cNvSpPr>
            <a:spLocks noGrp="1"/>
          </p:cNvSpPr>
          <p:nvPr>
            <p:ph type="subTitle" idx="1"/>
          </p:nvPr>
        </p:nvSpPr>
        <p:spPr>
          <a:xfrm>
            <a:off x="1676828" y="5955903"/>
            <a:ext cx="10058400" cy="406400"/>
          </a:xfrm>
          <a:solidFill>
            <a:schemeClr val="bg1">
              <a:lumMod val="85000"/>
              <a:alpha val="70000"/>
            </a:schemeClr>
          </a:solidFill>
        </p:spPr>
        <p:txBody>
          <a:bodyPr>
            <a:normAutofit lnSpcReduction="10000"/>
          </a:bodyPr>
          <a:lstStyle/>
          <a:p>
            <a:pPr algn="r"/>
            <a:r>
              <a:rPr lang="en-US" dirty="0" smtClean="0">
                <a:effectLst>
                  <a:outerShdw blurRad="50800" dist="38100" dir="8100000" algn="tr" rotWithShape="0">
                    <a:prstClr val="black">
                      <a:alpha val="40000"/>
                    </a:prstClr>
                  </a:outerShdw>
                </a:effectLst>
              </a:rPr>
              <a:t>FILM SHOWING</a:t>
            </a:r>
            <a:endParaRPr lang="en-US" dirty="0">
              <a:effectLst>
                <a:outerShdw blurRad="50800" dist="38100" dir="8100000" algn="tr" rotWithShape="0">
                  <a:prstClr val="black">
                    <a:alpha val="40000"/>
                  </a:prstClr>
                </a:outerShdw>
              </a:effectLs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1376814" cy="1600947"/>
          </a:xfrm>
          <a:prstGeom prst="rect">
            <a:avLst/>
          </a:prstGeom>
        </p:spPr>
      </p:pic>
    </p:spTree>
    <p:extLst>
      <p:ext uri="{BB962C8B-B14F-4D97-AF65-F5344CB8AC3E}">
        <p14:creationId xmlns:p14="http://schemas.microsoft.com/office/powerpoint/2010/main" val="28664713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hlinkClick r:id="rId2" action="ppaction://hlinkfile"/>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2000" cy="6858000"/>
          </a:xfrm>
          <a:noFill/>
        </p:spPr>
      </p:pic>
      <p:sp>
        <p:nvSpPr>
          <p:cNvPr id="2" name="Title 1"/>
          <p:cNvSpPr>
            <a:spLocks noGrp="1"/>
          </p:cNvSpPr>
          <p:nvPr>
            <p:ph type="title"/>
          </p:nvPr>
        </p:nvSpPr>
        <p:spPr>
          <a:solidFill>
            <a:schemeClr val="bg1">
              <a:lumMod val="85000"/>
              <a:alpha val="70000"/>
            </a:schemeClr>
          </a:solidFill>
        </p:spPr>
        <p:txBody>
          <a:bodyPr>
            <a:noAutofit/>
          </a:bodyPr>
          <a:lstStyle/>
          <a:p>
            <a:pPr algn="ctr"/>
            <a:r>
              <a:rPr lang="en-US" sz="5400" dirty="0" smtClean="0"/>
              <a:t>“AVENGERS</a:t>
            </a:r>
            <a:br>
              <a:rPr lang="en-US" sz="5400" dirty="0" smtClean="0"/>
            </a:br>
            <a:r>
              <a:rPr lang="en-US" sz="5400" dirty="0" smtClean="0"/>
              <a:t>(Earth’s Mightiest Heroes)”</a:t>
            </a:r>
            <a:endParaRPr lang="en-US" sz="54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pic>
        <p:nvPicPr>
          <p:cNvPr id="15" name="Picture 14">
            <a:hlinkClick r:id="rId2" action="ppaction://hlinkfile"/>
          </p:cNvPr>
          <p:cNvPicPr>
            <a:picLocks noChangeAspect="1"/>
          </p:cNvPicPr>
          <p:nvPr/>
        </p:nvPicPr>
        <p:blipFill>
          <a:blip r:embed="rId5"/>
          <a:stretch>
            <a:fillRect/>
          </a:stretch>
        </p:blipFill>
        <p:spPr>
          <a:xfrm>
            <a:off x="1899384" y="1911668"/>
            <a:ext cx="8431731" cy="4740534"/>
          </a:xfrm>
          <a:prstGeom prst="rect">
            <a:avLst/>
          </a:prstGeom>
        </p:spPr>
      </p:pic>
    </p:spTree>
    <p:extLst>
      <p:ext uri="{BB962C8B-B14F-4D97-AF65-F5344CB8AC3E}">
        <p14:creationId xmlns:p14="http://schemas.microsoft.com/office/powerpoint/2010/main" val="153051604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5" name="Title 4"/>
          <p:cNvSpPr>
            <a:spLocks noGrp="1"/>
          </p:cNvSpPr>
          <p:nvPr>
            <p:ph type="title"/>
          </p:nvPr>
        </p:nvSpPr>
        <p:spPr>
          <a:solidFill>
            <a:schemeClr val="bg1">
              <a:lumMod val="85000"/>
              <a:alpha val="70000"/>
            </a:schemeClr>
          </a:solidFill>
        </p:spPr>
        <p:txBody>
          <a:bodyPr>
            <a:normAutofit/>
          </a:bodyPr>
          <a:lstStyle/>
          <a:p>
            <a:r>
              <a:rPr lang="en-US" sz="7200" dirty="0" smtClean="0"/>
              <a:t>TECHNICAL TERMS</a:t>
            </a:r>
            <a:endParaRPr lang="en-US" sz="7200" dirty="0"/>
          </a:p>
        </p:txBody>
      </p:sp>
      <p:sp>
        <p:nvSpPr>
          <p:cNvPr id="7" name="Content Placeholder 6"/>
          <p:cNvSpPr>
            <a:spLocks noGrp="1"/>
          </p:cNvSpPr>
          <p:nvPr>
            <p:ph sz="half" idx="2"/>
          </p:nvPr>
        </p:nvSpPr>
        <p:spPr>
          <a:xfrm>
            <a:off x="1097280" y="1845734"/>
            <a:ext cx="10058400" cy="4611333"/>
          </a:xfrm>
          <a:solidFill>
            <a:schemeClr val="bg1">
              <a:lumMod val="95000"/>
              <a:alpha val="70000"/>
            </a:schemeClr>
          </a:solidFill>
        </p:spPr>
        <p:txBody>
          <a:bodyPr>
            <a:noAutofit/>
          </a:bodyPr>
          <a:lstStyle/>
          <a:p>
            <a:pPr lvl="0" algn="just">
              <a:lnSpc>
                <a:spcPct val="100000"/>
              </a:lnSpc>
              <a:spcBef>
                <a:spcPts val="0"/>
              </a:spcBef>
              <a:spcAft>
                <a:spcPts val="0"/>
              </a:spcAft>
              <a:buFont typeface="Wingdings" panose="05000000000000000000" pitchFamily="2" charset="2"/>
              <a:buChar char="Ø"/>
            </a:pPr>
            <a:r>
              <a:rPr lang="en-US" sz="2800" dirty="0"/>
              <a:t>Measuring – the size, amount, or degree of (something) by using an instrument or device marked in standard units or by comparing it with an object of known size.</a:t>
            </a:r>
          </a:p>
          <a:p>
            <a:pPr lvl="0" algn="just">
              <a:lnSpc>
                <a:spcPct val="100000"/>
              </a:lnSpc>
              <a:spcBef>
                <a:spcPts val="0"/>
              </a:spcBef>
              <a:spcAft>
                <a:spcPts val="0"/>
              </a:spcAft>
              <a:buFont typeface="Wingdings" panose="05000000000000000000" pitchFamily="2" charset="2"/>
              <a:buChar char="Ø"/>
            </a:pPr>
            <a:r>
              <a:rPr lang="en-US" sz="2800" dirty="0"/>
              <a:t>Angle – the space (usually measured in degrees) between two intersecting lines or surfaces at or close to the point where they meet.</a:t>
            </a:r>
          </a:p>
          <a:p>
            <a:pPr lvl="0" algn="just">
              <a:lnSpc>
                <a:spcPct val="100000"/>
              </a:lnSpc>
              <a:spcBef>
                <a:spcPts val="0"/>
              </a:spcBef>
              <a:spcAft>
                <a:spcPts val="0"/>
              </a:spcAft>
              <a:buFont typeface="Wingdings" panose="05000000000000000000" pitchFamily="2" charset="2"/>
              <a:buChar char="Ø"/>
            </a:pPr>
            <a:r>
              <a:rPr lang="en-US" sz="2800" dirty="0"/>
              <a:t>Horizontal – parallel to the plane of the horizon; at right angles to the vertical.</a:t>
            </a:r>
          </a:p>
          <a:p>
            <a:pPr lvl="0" algn="just">
              <a:lnSpc>
                <a:spcPct val="100000"/>
              </a:lnSpc>
              <a:spcBef>
                <a:spcPts val="0"/>
              </a:spcBef>
              <a:spcAft>
                <a:spcPts val="0"/>
              </a:spcAft>
              <a:buFont typeface="Wingdings" panose="05000000000000000000" pitchFamily="2" charset="2"/>
              <a:buChar char="Ø"/>
            </a:pPr>
            <a:r>
              <a:rPr lang="en-US" sz="2800" dirty="0"/>
              <a:t>Dimension – a measurable extent of some kind, such as length, breadth, depth, or height</a:t>
            </a:r>
          </a:p>
          <a:p>
            <a:pPr lvl="0" algn="just">
              <a:lnSpc>
                <a:spcPct val="100000"/>
              </a:lnSpc>
              <a:spcBef>
                <a:spcPts val="0"/>
              </a:spcBef>
              <a:spcAft>
                <a:spcPts val="0"/>
              </a:spcAft>
              <a:buFont typeface="Wingdings" panose="05000000000000000000" pitchFamily="2" charset="2"/>
              <a:buChar char="Ø"/>
            </a:pPr>
            <a:r>
              <a:rPr lang="en-US" sz="2800" dirty="0"/>
              <a:t>Vertex – the highest </a:t>
            </a:r>
            <a:r>
              <a:rPr lang="en-US" sz="2800" dirty="0" smtClean="0"/>
              <a:t>point</a:t>
            </a:r>
            <a:endParaRPr lang="en-US" sz="2800"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400" y="5796579"/>
            <a:ext cx="879600" cy="1022791"/>
          </a:xfrm>
          <a:prstGeom prst="rect">
            <a:avLst/>
          </a:prstGeom>
        </p:spPr>
      </p:pic>
    </p:spTree>
    <p:extLst>
      <p:ext uri="{BB962C8B-B14F-4D97-AF65-F5344CB8AC3E}">
        <p14:creationId xmlns:p14="http://schemas.microsoft.com/office/powerpoint/2010/main" val="16451041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7">
                                            <p:txEl>
                                              <p:pRg st="0" end="0"/>
                                            </p:txEl>
                                          </p:spTgt>
                                        </p:tgtEl>
                                        <p:attrNameLst>
                                          <p:attrName>style.color</p:attrName>
                                        </p:attrNameLst>
                                      </p:cBhvr>
                                      <p:to>
                                        <a:schemeClr val="bg1"/>
                                      </p:to>
                                    </p:animClr>
                                    <p:animClr clrSpc="rgb" dir="cw">
                                      <p:cBhvr>
                                        <p:cTn id="7" dur="250" autoRev="1" fill="remove"/>
                                        <p:tgtEl>
                                          <p:spTgt spid="7">
                                            <p:txEl>
                                              <p:pRg st="0" end="0"/>
                                            </p:txEl>
                                          </p:spTgt>
                                        </p:tgtEl>
                                        <p:attrNameLst>
                                          <p:attrName>fillcolor</p:attrName>
                                        </p:attrNameLst>
                                      </p:cBhvr>
                                      <p:to>
                                        <a:schemeClr val="bg1"/>
                                      </p:to>
                                    </p:animClr>
                                    <p:set>
                                      <p:cBhvr>
                                        <p:cTn id="8" dur="250" autoRev="1" fill="remove"/>
                                        <p:tgtEl>
                                          <p:spTgt spid="7">
                                            <p:txEl>
                                              <p:pRg st="0" end="0"/>
                                            </p:txEl>
                                          </p:spTgt>
                                        </p:tgtEl>
                                        <p:attrNameLst>
                                          <p:attrName>fill.type</p:attrName>
                                        </p:attrNameLst>
                                      </p:cBhvr>
                                      <p:to>
                                        <p:strVal val="solid"/>
                                      </p:to>
                                    </p:set>
                                    <p:set>
                                      <p:cBhvr>
                                        <p:cTn id="9" dur="250" autoRev="1" fill="remove"/>
                                        <p:tgtEl>
                                          <p:spTgt spid="7">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
                                            <p:txEl>
                                              <p:pRg st="1" end="1"/>
                                            </p:txEl>
                                          </p:spTgt>
                                        </p:tgtEl>
                                        <p:attrNameLst>
                                          <p:attrName>style.color</p:attrName>
                                        </p:attrNameLst>
                                      </p:cBhvr>
                                      <p:to>
                                        <a:schemeClr val="bg1"/>
                                      </p:to>
                                    </p:animClr>
                                    <p:animClr clrSpc="rgb" dir="cw">
                                      <p:cBhvr>
                                        <p:cTn id="14" dur="250" autoRev="1" fill="remove"/>
                                        <p:tgtEl>
                                          <p:spTgt spid="7">
                                            <p:txEl>
                                              <p:pRg st="1" end="1"/>
                                            </p:txEl>
                                          </p:spTgt>
                                        </p:tgtEl>
                                        <p:attrNameLst>
                                          <p:attrName>fillcolor</p:attrName>
                                        </p:attrNameLst>
                                      </p:cBhvr>
                                      <p:to>
                                        <a:schemeClr val="bg1"/>
                                      </p:to>
                                    </p:animClr>
                                    <p:set>
                                      <p:cBhvr>
                                        <p:cTn id="15" dur="250" autoRev="1" fill="remove"/>
                                        <p:tgtEl>
                                          <p:spTgt spid="7">
                                            <p:txEl>
                                              <p:pRg st="1" end="1"/>
                                            </p:txEl>
                                          </p:spTgt>
                                        </p:tgtEl>
                                        <p:attrNameLst>
                                          <p:attrName>fill.type</p:attrName>
                                        </p:attrNameLst>
                                      </p:cBhvr>
                                      <p:to>
                                        <p:strVal val="solid"/>
                                      </p:to>
                                    </p:set>
                                    <p:set>
                                      <p:cBhvr>
                                        <p:cTn id="16" dur="250" autoRev="1" fill="remove"/>
                                        <p:tgtEl>
                                          <p:spTgt spid="7">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
                                            <p:txEl>
                                              <p:pRg st="2" end="2"/>
                                            </p:txEl>
                                          </p:spTgt>
                                        </p:tgtEl>
                                        <p:attrNameLst>
                                          <p:attrName>style.color</p:attrName>
                                        </p:attrNameLst>
                                      </p:cBhvr>
                                      <p:to>
                                        <a:schemeClr val="bg1"/>
                                      </p:to>
                                    </p:animClr>
                                    <p:animClr clrSpc="rgb" dir="cw">
                                      <p:cBhvr>
                                        <p:cTn id="21" dur="250" autoRev="1" fill="remove"/>
                                        <p:tgtEl>
                                          <p:spTgt spid="7">
                                            <p:txEl>
                                              <p:pRg st="2" end="2"/>
                                            </p:txEl>
                                          </p:spTgt>
                                        </p:tgtEl>
                                        <p:attrNameLst>
                                          <p:attrName>fillcolor</p:attrName>
                                        </p:attrNameLst>
                                      </p:cBhvr>
                                      <p:to>
                                        <a:schemeClr val="bg1"/>
                                      </p:to>
                                    </p:animClr>
                                    <p:set>
                                      <p:cBhvr>
                                        <p:cTn id="22" dur="250" autoRev="1" fill="remove"/>
                                        <p:tgtEl>
                                          <p:spTgt spid="7">
                                            <p:txEl>
                                              <p:pRg st="2" end="2"/>
                                            </p:txEl>
                                          </p:spTgt>
                                        </p:tgtEl>
                                        <p:attrNameLst>
                                          <p:attrName>fill.type</p:attrName>
                                        </p:attrNameLst>
                                      </p:cBhvr>
                                      <p:to>
                                        <p:strVal val="solid"/>
                                      </p:to>
                                    </p:set>
                                    <p:set>
                                      <p:cBhvr>
                                        <p:cTn id="23" dur="250" autoRev="1" fill="remove"/>
                                        <p:tgtEl>
                                          <p:spTgt spid="7">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nodeType="clickEffect">
                                  <p:stCondLst>
                                    <p:cond delay="0"/>
                                  </p:stCondLst>
                                  <p:childTnLst>
                                    <p:animClr clrSpc="rgb" dir="cw">
                                      <p:cBhvr override="childStyle">
                                        <p:cTn id="27" dur="250" autoRev="1" fill="remove"/>
                                        <p:tgtEl>
                                          <p:spTgt spid="7">
                                            <p:txEl>
                                              <p:pRg st="3" end="3"/>
                                            </p:txEl>
                                          </p:spTgt>
                                        </p:tgtEl>
                                        <p:attrNameLst>
                                          <p:attrName>style.color</p:attrName>
                                        </p:attrNameLst>
                                      </p:cBhvr>
                                      <p:to>
                                        <a:schemeClr val="bg1"/>
                                      </p:to>
                                    </p:animClr>
                                    <p:animClr clrSpc="rgb" dir="cw">
                                      <p:cBhvr>
                                        <p:cTn id="28" dur="250" autoRev="1" fill="remove"/>
                                        <p:tgtEl>
                                          <p:spTgt spid="7">
                                            <p:txEl>
                                              <p:pRg st="3" end="3"/>
                                            </p:txEl>
                                          </p:spTgt>
                                        </p:tgtEl>
                                        <p:attrNameLst>
                                          <p:attrName>fillcolor</p:attrName>
                                        </p:attrNameLst>
                                      </p:cBhvr>
                                      <p:to>
                                        <a:schemeClr val="bg1"/>
                                      </p:to>
                                    </p:animClr>
                                    <p:set>
                                      <p:cBhvr>
                                        <p:cTn id="29" dur="250" autoRev="1" fill="remove"/>
                                        <p:tgtEl>
                                          <p:spTgt spid="7">
                                            <p:txEl>
                                              <p:pRg st="3" end="3"/>
                                            </p:txEl>
                                          </p:spTgt>
                                        </p:tgtEl>
                                        <p:attrNameLst>
                                          <p:attrName>fill.type</p:attrName>
                                        </p:attrNameLst>
                                      </p:cBhvr>
                                      <p:to>
                                        <p:strVal val="solid"/>
                                      </p:to>
                                    </p:set>
                                    <p:set>
                                      <p:cBhvr>
                                        <p:cTn id="30" dur="250" autoRev="1" fill="remove"/>
                                        <p:tgtEl>
                                          <p:spTgt spid="7">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nodeType="clickEffect">
                                  <p:stCondLst>
                                    <p:cond delay="0"/>
                                  </p:stCondLst>
                                  <p:childTnLst>
                                    <p:animClr clrSpc="rgb" dir="cw">
                                      <p:cBhvr override="childStyle">
                                        <p:cTn id="34" dur="250" autoRev="1" fill="remove"/>
                                        <p:tgtEl>
                                          <p:spTgt spid="7">
                                            <p:txEl>
                                              <p:pRg st="4" end="4"/>
                                            </p:txEl>
                                          </p:spTgt>
                                        </p:tgtEl>
                                        <p:attrNameLst>
                                          <p:attrName>style.color</p:attrName>
                                        </p:attrNameLst>
                                      </p:cBhvr>
                                      <p:to>
                                        <a:schemeClr val="bg1"/>
                                      </p:to>
                                    </p:animClr>
                                    <p:animClr clrSpc="rgb" dir="cw">
                                      <p:cBhvr>
                                        <p:cTn id="35" dur="250" autoRev="1" fill="remove"/>
                                        <p:tgtEl>
                                          <p:spTgt spid="7">
                                            <p:txEl>
                                              <p:pRg st="4" end="4"/>
                                            </p:txEl>
                                          </p:spTgt>
                                        </p:tgtEl>
                                        <p:attrNameLst>
                                          <p:attrName>fillcolor</p:attrName>
                                        </p:attrNameLst>
                                      </p:cBhvr>
                                      <p:to>
                                        <a:schemeClr val="bg1"/>
                                      </p:to>
                                    </p:animClr>
                                    <p:set>
                                      <p:cBhvr>
                                        <p:cTn id="36" dur="250" autoRev="1" fill="remove"/>
                                        <p:tgtEl>
                                          <p:spTgt spid="7">
                                            <p:txEl>
                                              <p:pRg st="4" end="4"/>
                                            </p:txEl>
                                          </p:spTgt>
                                        </p:tgtEl>
                                        <p:attrNameLst>
                                          <p:attrName>fill.type</p:attrName>
                                        </p:attrNameLst>
                                      </p:cBhvr>
                                      <p:to>
                                        <p:strVal val="solid"/>
                                      </p:to>
                                    </p:set>
                                    <p:set>
                                      <p:cBhvr>
                                        <p:cTn id="37" dur="250" autoRev="1" fill="remove"/>
                                        <p:tgtEl>
                                          <p:spTgt spid="7">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800"/>
            <a:ext cx="12192000" cy="6908800"/>
          </a:xfrm>
          <a:prstGeom prst="rect">
            <a:avLst/>
          </a:prstGeom>
        </p:spPr>
      </p:pic>
      <p:sp>
        <p:nvSpPr>
          <p:cNvPr id="2" name="Title 1"/>
          <p:cNvSpPr>
            <a:spLocks noGrp="1"/>
          </p:cNvSpPr>
          <p:nvPr>
            <p:ph type="ctrTitle"/>
          </p:nvPr>
        </p:nvSpPr>
        <p:spPr>
          <a:xfrm>
            <a:off x="1674057" y="3263503"/>
            <a:ext cx="10058400" cy="2692400"/>
          </a:xfrm>
          <a:solidFill>
            <a:schemeClr val="bg1">
              <a:lumMod val="95000"/>
              <a:alpha val="70000"/>
            </a:schemeClr>
          </a:solidFill>
        </p:spPr>
        <p:txBody>
          <a:bodyPr/>
          <a:lstStyle/>
          <a:p>
            <a:pPr algn="r"/>
            <a:r>
              <a:rPr lang="en-US" sz="9600" dirty="0" smtClean="0">
                <a:effectLst>
                  <a:outerShdw blurRad="50800" dist="38100" dir="8100000" algn="tr" rotWithShape="0">
                    <a:prstClr val="black">
                      <a:alpha val="40000"/>
                    </a:prstClr>
                  </a:outerShdw>
                </a:effectLst>
              </a:rPr>
              <a:t>M</a:t>
            </a:r>
            <a:r>
              <a:rPr lang="en-US" dirty="0" smtClean="0">
                <a:effectLst>
                  <a:outerShdw blurRad="50800" dist="38100" dir="8100000" algn="tr" rotWithShape="0">
                    <a:prstClr val="black">
                      <a:alpha val="40000"/>
                    </a:prstClr>
                  </a:outerShdw>
                </a:effectLst>
              </a:rPr>
              <a:t>EASURING </a:t>
            </a:r>
            <a:r>
              <a:rPr lang="en-US" sz="9600" dirty="0" smtClean="0">
                <a:effectLst>
                  <a:outerShdw blurRad="50800" dist="38100" dir="8100000" algn="tr" rotWithShape="0">
                    <a:prstClr val="black">
                      <a:alpha val="40000"/>
                    </a:prstClr>
                  </a:outerShdw>
                </a:effectLst>
              </a:rPr>
              <a:t>I</a:t>
            </a:r>
            <a:r>
              <a:rPr lang="en-US" dirty="0" smtClean="0">
                <a:effectLst>
                  <a:outerShdw blurRad="50800" dist="38100" dir="8100000" algn="tr" rotWithShape="0">
                    <a:prstClr val="black">
                      <a:alpha val="40000"/>
                    </a:prstClr>
                  </a:outerShdw>
                </a:effectLst>
              </a:rPr>
              <a:t>NSTRUMENTS</a:t>
            </a:r>
            <a:endParaRPr lang="en-US" dirty="0">
              <a:effectLst>
                <a:outerShdw blurRad="50800" dist="38100" dir="8100000" algn="tr" rotWithShape="0">
                  <a:prstClr val="black">
                    <a:alpha val="40000"/>
                  </a:prstClr>
                </a:outerShdw>
              </a:effectLst>
            </a:endParaRPr>
          </a:p>
        </p:txBody>
      </p:sp>
      <p:sp>
        <p:nvSpPr>
          <p:cNvPr id="3" name="Subtitle 2"/>
          <p:cNvSpPr>
            <a:spLocks noGrp="1"/>
          </p:cNvSpPr>
          <p:nvPr>
            <p:ph type="subTitle" idx="1"/>
          </p:nvPr>
        </p:nvSpPr>
        <p:spPr>
          <a:xfrm>
            <a:off x="1676828" y="5955903"/>
            <a:ext cx="10058400" cy="406400"/>
          </a:xfrm>
          <a:solidFill>
            <a:schemeClr val="bg1">
              <a:lumMod val="85000"/>
              <a:alpha val="70000"/>
            </a:schemeClr>
          </a:solidFill>
        </p:spPr>
        <p:txBody>
          <a:bodyPr>
            <a:normAutofit lnSpcReduction="10000"/>
          </a:bodyPr>
          <a:lstStyle/>
          <a:p>
            <a:pPr algn="r"/>
            <a:r>
              <a:rPr lang="en-US" dirty="0" smtClean="0">
                <a:effectLst>
                  <a:outerShdw blurRad="50800" dist="38100" dir="8100000" algn="tr" rotWithShape="0">
                    <a:prstClr val="black">
                      <a:alpha val="40000"/>
                    </a:prstClr>
                  </a:outerShdw>
                </a:effectLst>
              </a:rPr>
              <a:t>MECHANICAL DRAFTING</a:t>
            </a:r>
            <a:endParaRPr lang="en-US" dirty="0">
              <a:effectLst>
                <a:outerShdw blurRad="50800" dist="38100" dir="8100000" algn="tr" rotWithShape="0">
                  <a:prstClr val="black">
                    <a:alpha val="40000"/>
                  </a:prstClr>
                </a:outerShdw>
              </a:effectLst>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0800"/>
            <a:ext cx="1376814" cy="1600947"/>
          </a:xfrm>
          <a:prstGeom prst="rect">
            <a:avLst/>
          </a:prstGeom>
        </p:spPr>
      </p:pic>
    </p:spTree>
    <p:extLst>
      <p:ext uri="{BB962C8B-B14F-4D97-AF65-F5344CB8AC3E}">
        <p14:creationId xmlns:p14="http://schemas.microsoft.com/office/powerpoint/2010/main" val="77626301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TM02900769[[fn=Retrospect]]</Template>
  <TotalTime>221</TotalTime>
  <Words>1107</Words>
  <Application>Microsoft Office PowerPoint</Application>
  <PresentationFormat>Widescreen</PresentationFormat>
  <Paragraphs>107</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Calibri</vt:lpstr>
      <vt:lpstr>Calibri Light</vt:lpstr>
      <vt:lpstr>Times New Roman</vt:lpstr>
      <vt:lpstr>Wingdings</vt:lpstr>
      <vt:lpstr>Retrospect</vt:lpstr>
      <vt:lpstr>MEASURING INSTRUMENTS</vt:lpstr>
      <vt:lpstr>REVIEW</vt:lpstr>
      <vt:lpstr>Fill the following words using some given letters and the pictures for each corresponding items.</vt:lpstr>
      <vt:lpstr>Fill the following words using some given letters and the pictures for each corresponding items.</vt:lpstr>
      <vt:lpstr>Fill the following words using some given letters and the pictures for each corresponding items.</vt:lpstr>
      <vt:lpstr>MOTIVATION</vt:lpstr>
      <vt:lpstr>“AVENGERS (Earth’s Mightiest Heroes)”</vt:lpstr>
      <vt:lpstr>TECHNICAL TERMS</vt:lpstr>
      <vt:lpstr>MEASURING INSTRUMENTS</vt:lpstr>
      <vt:lpstr>T - SQUARE</vt:lpstr>
      <vt:lpstr>TRIANGLES</vt:lpstr>
      <vt:lpstr>PowerPoint Presentation</vt:lpstr>
      <vt:lpstr>RULER</vt:lpstr>
      <vt:lpstr>What do the markings on a ruler mean?</vt:lpstr>
      <vt:lpstr>TRIANGULAR SCLAE</vt:lpstr>
      <vt:lpstr>Steps in using a triangular scale:</vt:lpstr>
      <vt:lpstr>PROTRACTOR</vt:lpstr>
      <vt:lpstr>To draw an angle with a protractor, proceed as follows:</vt:lpstr>
      <vt:lpstr>COMPASS</vt:lpstr>
      <vt:lpstr>Steps in using a compass:</vt:lpstr>
      <vt:lpstr>DIVIDER</vt:lpstr>
      <vt:lpstr>Steps in using a divider:</vt:lpstr>
      <vt:lpstr>ACTIVITY</vt:lpstr>
      <vt:lpstr>IN FIFTEEN (15) MINUTES!</vt:lpstr>
      <vt:lpstr>QUIZ</vt:lpstr>
      <vt:lpstr>Match Column A with Column B. Write only the letter of the correct answer on a separate sheet of paper.</vt:lpstr>
      <vt:lpstr>KEY TO CORRECTIONS</vt:lpstr>
      <vt:lpstr>OVERALL EVALUATION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MEASURING INSTRUMENTS</dc:title>
  <dc:creator>Ofelia Salamatin</dc:creator>
  <cp:lastModifiedBy>Ofelia Salamatin</cp:lastModifiedBy>
  <cp:revision>22</cp:revision>
  <dcterms:created xsi:type="dcterms:W3CDTF">2019-03-04T13:36:05Z</dcterms:created>
  <dcterms:modified xsi:type="dcterms:W3CDTF">2019-03-05T13:22:34Z</dcterms:modified>
</cp:coreProperties>
</file>